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embeddedFontLst>
    <p:embeddedFont>
      <p:font typeface="Kaushan Script" charset="0"/>
      <p:regular r:id="rId27"/>
    </p:embeddedFont>
    <p:embeddedFont>
      <p:font typeface="Century Gothic" pitchFamily="34" charset="0"/>
      <p:regular r:id="rId28"/>
      <p:bold r:id="rId29"/>
      <p:italic r:id="rId30"/>
      <p:boldItalic r:id="rId31"/>
    </p:embeddedFont>
    <p:embeddedFont>
      <p:font typeface="Comic Sans MS" pitchFamily="66" charset="0"/>
      <p:regular r:id="rId32"/>
      <p:bold r:id="rId33"/>
    </p:embeddedFont>
    <p:embeddedFont>
      <p:font typeface="Shadows Into Light Two" charset="0"/>
      <p:regular r:id="rId34"/>
    </p:embeddedFont>
    <p:embeddedFont>
      <p:font typeface="Open Sans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96" y="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4376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Shape 4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Shape 4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3" name="Shape 43"/>
          <p:cNvSpPr/>
          <p:nvPr/>
        </p:nvSpPr>
        <p:spPr>
          <a:xfrm>
            <a:off x="0" y="4323810"/>
            <a:ext cx="1744652" cy="778589"/>
          </a:xfrm>
          <a:custGeom>
            <a:avLst/>
            <a:gdLst/>
            <a:ahLst/>
            <a:cxnLst/>
            <a:rect l="0" t="0" r="0" b="0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podpis">
  <p:cSld name="Tytuł i podpi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9" name="Shape 109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ferta z podpisem">
  <p:cSld name="Oferta z podpisem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2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7" name="Shape 117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19" name="Shape 119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20" name="Shape 120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ta nazwy">
  <p:cSld name="Karta nazw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6" name="Shape 126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ta nazwy cytatu">
  <p:cSld name="Karta nazwy cytatu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4" name="Shape 134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36" name="Shape 13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37" name="Shape 13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awda lub fałsz">
  <p:cSld name="Prawda lub fałsz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4" name="Shape 144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1" name="Shape 151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8" name="Shape 158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9" name="Shape 49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6" name="Shape 56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sz="40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3" name="Shape 63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1" name="Shape 71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2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1" name="Shape 81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6" name="Shape 86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2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4" name="Shape 9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sz="24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pic" idx="2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2" name="Shape 102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0" t="0" r="0" b="0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hape 6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7" name="Shape 7"/>
            <p:cNvSpPr/>
            <p:nvPr/>
          </p:nvSpPr>
          <p:spPr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0" b="0"/>
              <a:pathLst>
                <a:path w="22" h="136" extrusionOk="0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Shape 8"/>
            <p:cNvSpPr/>
            <p:nvPr/>
          </p:nvSpPr>
          <p:spPr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0" b="0"/>
              <a:pathLst>
                <a:path w="140" h="504" extrusionOk="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9"/>
            <p:cNvSpPr/>
            <p:nvPr/>
          </p:nvSpPr>
          <p:spPr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0" b="0"/>
              <a:pathLst>
                <a:path w="132" h="308" extrusionOk="0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10"/>
            <p:cNvSpPr/>
            <p:nvPr/>
          </p:nvSpPr>
          <p:spPr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0" b="0"/>
              <a:pathLst>
                <a:path w="37" h="79" extrusionOk="0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Shape 11"/>
            <p:cNvSpPr/>
            <p:nvPr/>
          </p:nvSpPr>
          <p:spPr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0" b="0"/>
              <a:pathLst>
                <a:path w="178" h="722" extrusionOk="0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0" b="0"/>
              <a:pathLst>
                <a:path w="23" h="635" extrusionOk="0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0" b="0"/>
              <a:pathLst>
                <a:path w="17" h="107" extrusionOk="0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0" b="0"/>
              <a:pathLst>
                <a:path w="41" h="222" extrusionOk="0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0" b="0"/>
              <a:pathLst>
                <a:path w="450" h="878" extrusionOk="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0" b="0"/>
              <a:pathLst>
                <a:path w="35" h="73" extrusionOk="0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0" b="0"/>
              <a:pathLst>
                <a:path w="8" h="48" extrusionOk="0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Shape 18"/>
            <p:cNvSpPr/>
            <p:nvPr/>
          </p:nvSpPr>
          <p:spPr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0" b="0"/>
              <a:pathLst>
                <a:path w="52" h="135" extrusionOk="0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Shape 19"/>
          <p:cNvGrpSpPr/>
          <p:nvPr/>
        </p:nvGrpSpPr>
        <p:grpSpPr>
          <a:xfrm>
            <a:off x="27222" y="-786"/>
            <a:ext cx="2356674" cy="6854039"/>
            <a:chOff x="6627813" y="194833"/>
            <a:chExt cx="1952625" cy="5678918"/>
          </a:xfrm>
        </p:grpSpPr>
        <p:sp>
          <p:nvSpPr>
            <p:cNvPr id="20" name="Shape 20"/>
            <p:cNvSpPr/>
            <p:nvPr/>
          </p:nvSpPr>
          <p:spPr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0" b="0"/>
              <a:pathLst>
                <a:path w="103" h="920" extrusionOk="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0" b="0"/>
              <a:pathLst>
                <a:path w="88" h="330" extrusionOk="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0" b="0"/>
              <a:pathLst>
                <a:path w="90" h="207" extrusionOk="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0" b="0"/>
              <a:pathLst>
                <a:path w="115" h="467" extrusionOk="0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0" b="0"/>
              <a:pathLst>
                <a:path w="36" h="633" extrusionOk="0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0" b="0"/>
              <a:pathLst>
                <a:path w="28" h="59" extrusionOk="0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Shape 26"/>
            <p:cNvSpPr/>
            <p:nvPr/>
          </p:nvSpPr>
          <p:spPr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0" b="0"/>
              <a:pathLst>
                <a:path w="17" h="107" extrusionOk="0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0" b="0"/>
              <a:pathLst>
                <a:path w="294" h="568" extrusionOk="0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0" b="0"/>
              <a:pathLst>
                <a:path w="25" h="53" extrusionOk="0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0" b="0"/>
              <a:pathLst>
                <a:path w="29" h="141" extrusionOk="0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0" b="0"/>
              <a:pathLst>
                <a:path w="8" h="48" extrusionOk="0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0" b="0"/>
              <a:pathLst>
                <a:path w="44" h="111" extrusionOk="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Shape 32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10" Type="http://schemas.openxmlformats.org/officeDocument/2006/relationships/image" Target="../media/image53.jpg"/><Relationship Id="rId4" Type="http://schemas.openxmlformats.org/officeDocument/2006/relationships/image" Target="../media/image47.jpg"/><Relationship Id="rId9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hyperlink" Target="http://dinoanimals.pl/zwierzeta/nosacz-nosacz-sundajski/attachment/nosacz-nosacz-sundajski-nasalis-larvatus-12/" TargetMode="External"/><Relationship Id="rId18" Type="http://schemas.openxmlformats.org/officeDocument/2006/relationships/hyperlink" Target="http://www.birdwatching.pl/galerie-autorskie/1000-anna187/zdjecie/26363" TargetMode="External"/><Relationship Id="rId26" Type="http://schemas.openxmlformats.org/officeDocument/2006/relationships/hyperlink" Target="http://www.national-geographic.pl/info/o-towarzystwie-national-geographic" TargetMode="External"/><Relationship Id="rId39" Type="http://schemas.openxmlformats.org/officeDocument/2006/relationships/hyperlink" Target="http://www.gratisskole.dk/?mod=minipic&amp;id=1612" TargetMode="External"/><Relationship Id="rId3" Type="http://schemas.openxmlformats.org/officeDocument/2006/relationships/hyperlink" Target="http://poznanzoo.blox.pl/2012/12/Czubacz-helmiasty.html" TargetMode="External"/><Relationship Id="rId21" Type="http://schemas.openxmlformats.org/officeDocument/2006/relationships/hyperlink" Target="http://gif.toutimages.com/images/ani_sauvages/pandas/index.htm" TargetMode="External"/><Relationship Id="rId34" Type="http://schemas.openxmlformats.org/officeDocument/2006/relationships/hyperlink" Target="https://www.epodreczniki.pl/reader/c/175203/v/latest/t/student-canon/m/iGEOwKiXmj#iGEOwKiXmj_d5e153" TargetMode="External"/><Relationship Id="rId42" Type="http://schemas.openxmlformats.org/officeDocument/2006/relationships/hyperlink" Target="https://pixabay.com/pl/mapa-ameryka-p%C3%B3%C5%82nocna-kontynent-307195/" TargetMode="External"/><Relationship Id="rId47" Type="http://schemas.openxmlformats.org/officeDocument/2006/relationships/hyperlink" Target="https://pl.wikipedia.org/wiki/Ssaki_zagro%C5%BCone_wygini%C4%99ciem" TargetMode="External"/><Relationship Id="rId50" Type="http://schemas.openxmlformats.org/officeDocument/2006/relationships/hyperlink" Target="http://pieskipreriowe.blogspot.com/2013/03/" TargetMode="External"/><Relationship Id="rId7" Type="http://schemas.openxmlformats.org/officeDocument/2006/relationships/hyperlink" Target="http://ec.europa.eu/environment/archives/youth/nature/nature_species_pl.html" TargetMode="External"/><Relationship Id="rId12" Type="http://schemas.openxmlformats.org/officeDocument/2006/relationships/hyperlink" Target="https://ujarani.com/276144" TargetMode="External"/><Relationship Id="rId17" Type="http://schemas.openxmlformats.org/officeDocument/2006/relationships/hyperlink" Target="http://zwierzetainformacje.pl/niedzwiedz-brunatny-ursus-arctos-arctos/" TargetMode="External"/><Relationship Id="rId25" Type="http://schemas.openxmlformats.org/officeDocument/2006/relationships/hyperlink" Target="http://sare.nowaera.pl/n/4137/34940/vl.777f4723e8e7d" TargetMode="External"/><Relationship Id="rId33" Type="http://schemas.openxmlformats.org/officeDocument/2006/relationships/hyperlink" Target="https://www.boredpanda.com/tree-kangaroo/" TargetMode="External"/><Relationship Id="rId38" Type="http://schemas.openxmlformats.org/officeDocument/2006/relationships/hyperlink" Target="https://pieknetapety.pl/fototapeta-rafa-koralowa-4-005ve,id16242.html" TargetMode="External"/><Relationship Id="rId46" Type="http://schemas.openxmlformats.org/officeDocument/2006/relationships/hyperlink" Target="https://tvnmeteo.tvn24.pl/informacje-pogoda/polska,28/zwierzeta-gina-w-zastraszajacym-tempie-zagrozonych-gatunkow-az-61-tysiecy,60552,1,0.html" TargetMode="External"/><Relationship Id="rId2" Type="http://schemas.openxmlformats.org/officeDocument/2006/relationships/notesSlide" Target="../notesSlides/notesSlide23.xml"/><Relationship Id="rId16" Type="http://schemas.openxmlformats.org/officeDocument/2006/relationships/hyperlink" Target="http://dinoanimals.pl/zwierzeta/morswin-phocoena-phocoena/" TargetMode="External"/><Relationship Id="rId20" Type="http://schemas.openxmlformats.org/officeDocument/2006/relationships/hyperlink" Target="https://www.epodreczniki.pl/reader/c/175203/v/latest/t/teacher-canon/m/iGEOwKiXmj#iGEOwKiXmj_d5e210" TargetMode="External"/><Relationship Id="rId29" Type="http://schemas.openxmlformats.org/officeDocument/2006/relationships/hyperlink" Target="https://pixabay.com/pl/ma%C5%82pa-chwytny-ogon-ma%C5%82py-217032/" TargetMode="External"/><Relationship Id="rId41" Type="http://schemas.openxmlformats.org/officeDocument/2006/relationships/hyperlink" Target="https://nikitafirst.ru/39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inoanimals.pl/zwierzeta/kaberu-etiopski-canis-simensis/" TargetMode="External"/><Relationship Id="rId11" Type="http://schemas.openxmlformats.org/officeDocument/2006/relationships/hyperlink" Target="https://pl.wikipedia.org/wiki/Sterniczka_zwyczajna" TargetMode="External"/><Relationship Id="rId24" Type="http://schemas.openxmlformats.org/officeDocument/2006/relationships/hyperlink" Target="http://www.henrykkoscielny.pl/podglad.php5?id_fot=1069" TargetMode="External"/><Relationship Id="rId32" Type="http://schemas.openxmlformats.org/officeDocument/2006/relationships/hyperlink" Target="https://www.pinterest.de/pin/364087951109598512/" TargetMode="External"/><Relationship Id="rId37" Type="http://schemas.openxmlformats.org/officeDocument/2006/relationships/hyperlink" Target="https://sites.google.com/site/biocenozasawann/fauna" TargetMode="External"/><Relationship Id="rId40" Type="http://schemas.openxmlformats.org/officeDocument/2006/relationships/hyperlink" Target="https://nikitafirst.pl/node/396" TargetMode="External"/><Relationship Id="rId45" Type="http://schemas.openxmlformats.org/officeDocument/2006/relationships/hyperlink" Target="https://www.google.pl/search?tbm=isch&amp;sa=1&amp;ei=-a_5WrS2GpGukwWO2YagCQ&amp;q=tapir+malajski&amp;oq=tapir+malajski&amp;gs_l=img.3..0l2j0i24k1l2.43683.45526.0.45733.9.7.0.2.2.0.146.939.0j7.7.0....0...1c.1.64.img..0.9.947...0i30k1j0i8i30k1.0.o5PjYUgZFh4#imgrc=_dIUhqxmBKJAkM" TargetMode="External"/><Relationship Id="rId5" Type="http://schemas.openxmlformats.org/officeDocument/2006/relationships/hyperlink" Target="http://animalistka.pl/2018/02/02/wydra-wielkosci-czlowieka/" TargetMode="External"/><Relationship Id="rId15" Type="http://schemas.openxmlformats.org/officeDocument/2006/relationships/hyperlink" Target="http://bogactwowsi.pl/" TargetMode="External"/><Relationship Id="rId23" Type="http://schemas.openxmlformats.org/officeDocument/2006/relationships/hyperlink" Target="https://pl.wikipedia.org/wiki/Babirussa_w%C4%85sata" TargetMode="External"/><Relationship Id="rId28" Type="http://schemas.openxmlformats.org/officeDocument/2006/relationships/hyperlink" Target="http://www.cidom.org/?p=12038" TargetMode="External"/><Relationship Id="rId36" Type="http://schemas.openxmlformats.org/officeDocument/2006/relationships/hyperlink" Target="https://www.epodreczniki.pl/reader/c/175203/v/latest/t/student-canon/m/iGEOwKiXmj#iGEOwKiXmj_d5e210" TargetMode="External"/><Relationship Id="rId49" Type="http://schemas.openxmlformats.org/officeDocument/2006/relationships/hyperlink" Target="https://pl.pinterest.com/pin/288723026105046434/" TargetMode="External"/><Relationship Id="rId10" Type="http://schemas.openxmlformats.org/officeDocument/2006/relationships/hyperlink" Target="http://www.ekologia.pl/wiadomosci/srodowisko/czy-sepy-znikna-z-afrykanskiego-krajobrazu,20974.html" TargetMode="External"/><Relationship Id="rId19" Type="http://schemas.openxmlformats.org/officeDocument/2006/relationships/hyperlink" Target="https://pixabay.com/pl/polska-mapa-bander%C4%85-kontur-granice-1500641/" TargetMode="External"/><Relationship Id="rId31" Type="http://schemas.openxmlformats.org/officeDocument/2006/relationships/hyperlink" Target="http://www.ekologia.pl/wiedza/zwierzeta/ostrygojad-zwyczajny" TargetMode="External"/><Relationship Id="rId44" Type="http://schemas.openxmlformats.org/officeDocument/2006/relationships/hyperlink" Target="https://www.google.pl/search?q=suhaka&amp;source=lnms&amp;tbm=isch&amp;sa=X&amp;ved=0ahUKEwj_jeaAyYXbAhUF_KQKHfh5C94Q_AUICigB&amp;biw=1422&amp;bih=735#imgrc=lS5HdKlKOOJC8M" TargetMode="External"/><Relationship Id="rId52" Type="http://schemas.openxmlformats.org/officeDocument/2006/relationships/hyperlink" Target="https://pl.wikipedia.org/wiki/Polska_czerwona_ksi%C4%99ga_zwierz%C4%85t" TargetMode="External"/><Relationship Id="rId4" Type="http://schemas.openxmlformats.org/officeDocument/2006/relationships/hyperlink" Target="http://www.timgramsphotography.com/detail/902-Adult;;Animal;Antler;Antlers;Beach;Brown;Buck;Chile;Coastal;Deer;Endangered_Species;Green;Guemal;Guemal_Hippocamelus_bisulucus;Herbivore;Horizontal_Orientation;Huemal;Immature;Lamb;Landscape;Mammal;Mammals;Patagonia;Portrait;Print_Ratio_2_x_3;Profile;Scent;Seasons;Smell;Smelling;Summer;Young;colors;Animals;Color;Geography;Image_Orientation;Season;Sex_or_Age.html" TargetMode="External"/><Relationship Id="rId9" Type="http://schemas.openxmlformats.org/officeDocument/2006/relationships/hyperlink" Target="https://pl.wikipedia.org/wiki/Hipopotam" TargetMode="External"/><Relationship Id="rId14" Type="http://schemas.openxmlformats.org/officeDocument/2006/relationships/hyperlink" Target="http://dinoanimals.pl/zwierzeta/panda-wielka/" TargetMode="External"/><Relationship Id="rId22" Type="http://schemas.openxmlformats.org/officeDocument/2006/relationships/hyperlink" Target="http://www.birdwatching.pl/galeria/kategoria/15-bekasik-lymnocryptes-minimus/zdjecie/75213" TargetMode="External"/><Relationship Id="rId27" Type="http://schemas.openxmlformats.org/officeDocument/2006/relationships/hyperlink" Target="https://www.google.pl/search?biw=1920&amp;bih=974&amp;tbm=isch&amp;sa=1&amp;ei=cTkNW5PpIcXbwQKzxpLQBg&amp;q=zdj%C4%99cia+national+geografic+zwierzeta&amp;oq=zdj%C4%99cia+national+geografic+zwierzeta&amp;gs_l=img.3...319992.323925.0.324142.12.12.0.0.0.0.87.713.12.12.0....0...1c.1.64.img..0.2.144...35i39k1j0i8i30k1.0.nG6t1QJy-F0#imgrc=ux3Oql37ryOGbM" TargetMode="External"/><Relationship Id="rId30" Type="http://schemas.openxmlformats.org/officeDocument/2006/relationships/hyperlink" Target="http://iung.pl/SD/images/materialy/Bioroznorodnosc_znaczenie%20i%20zagrozenia.pdf" TargetMode="External"/><Relationship Id="rId35" Type="http://schemas.openxmlformats.org/officeDocument/2006/relationships/hyperlink" Target="https://pl.wikipedia.org/wiki/R%C3%B3%C5%BCnorodno%C5%9B%C4%87_biologiczna" TargetMode="External"/><Relationship Id="rId43" Type="http://schemas.openxmlformats.org/officeDocument/2006/relationships/hyperlink" Target="http://pl.eurostarcontest.wikia.com/wiki/Plik:Azja.png" TargetMode="External"/><Relationship Id="rId48" Type="http://schemas.openxmlformats.org/officeDocument/2006/relationships/hyperlink" Target="http://www.ekologia.pl/srodowisko/ochrona-srodowiska/gatunkowa-roznorodnosc-biologiczna-co-polacy-mysla-o-bioroznorodnosci,13753.html" TargetMode="External"/><Relationship Id="rId8" Type="http://schemas.openxmlformats.org/officeDocument/2006/relationships/hyperlink" Target="https://www.medianauka.pl/likaon" TargetMode="External"/><Relationship Id="rId51" Type="http://schemas.openxmlformats.org/officeDocument/2006/relationships/hyperlink" Target="http://www.szlabany.org/wiki/link-Kacykowate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ctrTitle"/>
          </p:nvPr>
        </p:nvSpPr>
        <p:spPr>
          <a:xfrm>
            <a:off x="1899600" y="1937800"/>
            <a:ext cx="9393000" cy="23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entury Gothic"/>
              <a:buNone/>
            </a:pPr>
            <a:r>
              <a:rPr lang="pl-PL" sz="6000" dirty="0">
                <a:solidFill>
                  <a:schemeClr val="dk1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Które zwierzęta chronione występują najrzadziej?</a:t>
            </a:r>
            <a:endParaRPr sz="6000" dirty="0">
              <a:solidFill>
                <a:schemeClr val="dk1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Shape 165"/>
          <p:cNvSpPr txBox="1"/>
          <p:nvPr/>
        </p:nvSpPr>
        <p:spPr>
          <a:xfrm>
            <a:off x="380500" y="4332400"/>
            <a:ext cx="1312200" cy="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D5A6BD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/>
          </p:cNvSpPr>
          <p:nvPr>
            <p:ph type="pic" idx="2"/>
          </p:nvPr>
        </p:nvSpPr>
        <p:spPr>
          <a:xfrm>
            <a:off x="5016600" y="4530925"/>
            <a:ext cx="8806500" cy="42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l-PL"/>
              <a:t>	</a:t>
            </a:r>
            <a:r>
              <a:rPr lang="pl-PL" sz="2500">
                <a:solidFill>
                  <a:srgbClr val="00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Panda wielka</a:t>
            </a:r>
            <a:endParaRPr sz="2500">
              <a:solidFill>
                <a:srgbClr val="000000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l-PL" sz="2500">
                <a:solidFill>
                  <a:srgbClr val="00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	</a:t>
            </a:r>
            <a:endParaRPr sz="2500">
              <a:solidFill>
                <a:srgbClr val="000000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pic>
        <p:nvPicPr>
          <p:cNvPr id="255" name="Shape 2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7729" y="213275"/>
            <a:ext cx="3961662" cy="2621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Shape 256"/>
          <p:cNvSpPr txBox="1"/>
          <p:nvPr/>
        </p:nvSpPr>
        <p:spPr>
          <a:xfrm>
            <a:off x="1377663" y="2709800"/>
            <a:ext cx="3961800" cy="5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500">
                <a:latin typeface="Kaushan Script"/>
                <a:ea typeface="Kaushan Script"/>
                <a:cs typeface="Kaushan Script"/>
                <a:sym typeface="Kaushan Script"/>
              </a:rPr>
              <a:t>Sterniczka</a:t>
            </a:r>
            <a:endParaRPr sz="2500"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pic>
        <p:nvPicPr>
          <p:cNvPr id="257" name="Shape 2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0975" y="213275"/>
            <a:ext cx="4234125" cy="2621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Shape 258"/>
          <p:cNvSpPr txBox="1"/>
          <p:nvPr/>
        </p:nvSpPr>
        <p:spPr>
          <a:xfrm>
            <a:off x="6701638" y="2834575"/>
            <a:ext cx="5692800" cy="5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500">
                <a:latin typeface="Kaushan Script"/>
                <a:ea typeface="Kaushan Script"/>
                <a:cs typeface="Kaushan Script"/>
                <a:sym typeface="Kaushan Script"/>
              </a:rPr>
              <a:t>Pantera śnieżna</a:t>
            </a:r>
            <a:endParaRPr sz="2500"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pic>
        <p:nvPicPr>
          <p:cNvPr id="259" name="Shape 259"/>
          <p:cNvPicPr preferRelativeResize="0"/>
          <p:nvPr/>
        </p:nvPicPr>
        <p:blipFill rotWithShape="1">
          <a:blip r:embed="rId5">
            <a:alphaModFix/>
          </a:blip>
          <a:srcRect t="1603"/>
          <a:stretch/>
        </p:blipFill>
        <p:spPr>
          <a:xfrm>
            <a:off x="1377675" y="3754050"/>
            <a:ext cx="3961800" cy="255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Shape 2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0975" y="3754050"/>
            <a:ext cx="4234125" cy="255457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Shape 261"/>
          <p:cNvSpPr txBox="1"/>
          <p:nvPr/>
        </p:nvSpPr>
        <p:spPr>
          <a:xfrm>
            <a:off x="1942463" y="5411725"/>
            <a:ext cx="2575800" cy="20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l-PL" sz="2500">
                <a:latin typeface="Kaushan Script"/>
                <a:ea typeface="Kaushan Script"/>
                <a:cs typeface="Kaushan Script"/>
                <a:sym typeface="Kaushan Script"/>
              </a:rPr>
              <a:t>Nosacz sundajski</a:t>
            </a:r>
            <a:endParaRPr sz="2500"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sp>
        <p:nvSpPr>
          <p:cNvPr id="262" name="Shape 262"/>
          <p:cNvSpPr txBox="1"/>
          <p:nvPr/>
        </p:nvSpPr>
        <p:spPr>
          <a:xfrm>
            <a:off x="7872388" y="6233575"/>
            <a:ext cx="335130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500">
                <a:latin typeface="Kaushan Script"/>
                <a:ea typeface="Kaushan Script"/>
                <a:cs typeface="Kaushan Script"/>
                <a:sym typeface="Kaushan Script"/>
              </a:rPr>
              <a:t>Panda wielka</a:t>
            </a:r>
            <a:endParaRPr sz="2500"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Shape 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0675" y="-90925"/>
            <a:ext cx="2586375" cy="258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78338" y="3667963"/>
            <a:ext cx="2586375" cy="258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Shape 2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2750" y="3291613"/>
            <a:ext cx="3077650" cy="307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/>
          <p:cNvPicPr preferRelativeResize="0"/>
          <p:nvPr/>
        </p:nvPicPr>
        <p:blipFill rotWithShape="1">
          <a:blip r:embed="rId6">
            <a:alphaModFix/>
          </a:blip>
          <a:srcRect t="9"/>
          <a:stretch/>
        </p:blipFill>
        <p:spPr>
          <a:xfrm>
            <a:off x="865400" y="275925"/>
            <a:ext cx="4171200" cy="248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78350" y="275913"/>
            <a:ext cx="2889225" cy="288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65850" y="4415250"/>
            <a:ext cx="2921700" cy="229337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Shape 273"/>
          <p:cNvSpPr/>
          <p:nvPr/>
        </p:nvSpPr>
        <p:spPr>
          <a:xfrm rot="-1740547">
            <a:off x="2259751" y="3768082"/>
            <a:ext cx="2973097" cy="98285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Shape 274"/>
          <p:cNvSpPr txBox="1"/>
          <p:nvPr/>
        </p:nvSpPr>
        <p:spPr>
          <a:xfrm>
            <a:off x="4010400" y="2442750"/>
            <a:ext cx="4171200" cy="19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800">
                <a:solidFill>
                  <a:srgbClr val="6AA84F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Zwierzęta zagrożone </a:t>
            </a:r>
            <a:endParaRPr sz="4800">
              <a:solidFill>
                <a:srgbClr val="6AA84F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sp>
        <p:nvSpPr>
          <p:cNvPr id="275" name="Shape 275"/>
          <p:cNvSpPr/>
          <p:nvPr/>
        </p:nvSpPr>
        <p:spPr>
          <a:xfrm rot="2689453">
            <a:off x="2460916" y="1971634"/>
            <a:ext cx="2973044" cy="98429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Shape 276"/>
          <p:cNvSpPr/>
          <p:nvPr/>
        </p:nvSpPr>
        <p:spPr>
          <a:xfrm rot="-5410344">
            <a:off x="5379366" y="4541575"/>
            <a:ext cx="1695008" cy="98400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Shape 277"/>
          <p:cNvSpPr/>
          <p:nvPr/>
        </p:nvSpPr>
        <p:spPr>
          <a:xfrm rot="-9324951">
            <a:off x="7030398" y="3768017"/>
            <a:ext cx="2973109" cy="98395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Shape 278"/>
          <p:cNvSpPr/>
          <p:nvPr/>
        </p:nvSpPr>
        <p:spPr>
          <a:xfrm rot="-1570322">
            <a:off x="7079071" y="2340981"/>
            <a:ext cx="2973012" cy="98211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Shape 279"/>
          <p:cNvSpPr/>
          <p:nvPr/>
        </p:nvSpPr>
        <p:spPr>
          <a:xfrm rot="-5211562">
            <a:off x="5375396" y="1971717"/>
            <a:ext cx="1702958" cy="98265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0" name="Shape 28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30025" y="-90925"/>
            <a:ext cx="3187668" cy="296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Shape 28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981200" y="488211"/>
            <a:ext cx="2586375" cy="2803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Shape 28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51175" y="4007036"/>
            <a:ext cx="2586375" cy="2803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Shape 287"/>
          <p:cNvPicPr preferRelativeResize="0"/>
          <p:nvPr/>
        </p:nvPicPr>
        <p:blipFill rotWithShape="1">
          <a:blip r:embed="rId3">
            <a:alphaModFix/>
          </a:blip>
          <a:srcRect t="8500" b="-8499"/>
          <a:stretch/>
        </p:blipFill>
        <p:spPr>
          <a:xfrm>
            <a:off x="4444763" y="2695025"/>
            <a:ext cx="3367851" cy="349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Shape 2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050" y="640225"/>
            <a:ext cx="3623540" cy="248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3800" y="640225"/>
            <a:ext cx="3665600" cy="248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Shape 290"/>
          <p:cNvSpPr txBox="1"/>
          <p:nvPr/>
        </p:nvSpPr>
        <p:spPr>
          <a:xfrm>
            <a:off x="559900" y="3117150"/>
            <a:ext cx="3623700" cy="6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500">
                <a:latin typeface="Kaushan Script"/>
                <a:ea typeface="Kaushan Script"/>
                <a:cs typeface="Kaushan Script"/>
                <a:sym typeface="Kaushan Script"/>
              </a:rPr>
              <a:t>Diabeł Tasmański</a:t>
            </a:r>
            <a:endParaRPr sz="2500"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sp>
        <p:nvSpPr>
          <p:cNvPr id="291" name="Shape 291"/>
          <p:cNvSpPr txBox="1"/>
          <p:nvPr/>
        </p:nvSpPr>
        <p:spPr>
          <a:xfrm>
            <a:off x="4444800" y="5837875"/>
            <a:ext cx="3367800" cy="6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500">
                <a:latin typeface="Kaushan Script"/>
                <a:ea typeface="Kaushan Script"/>
                <a:cs typeface="Kaushan Script"/>
                <a:sym typeface="Kaushan Script"/>
              </a:rPr>
              <a:t>Dingo australijski</a:t>
            </a:r>
            <a:endParaRPr sz="2500"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sp>
        <p:nvSpPr>
          <p:cNvPr id="292" name="Shape 292"/>
          <p:cNvSpPr txBox="1"/>
          <p:nvPr/>
        </p:nvSpPr>
        <p:spPr>
          <a:xfrm>
            <a:off x="8073800" y="3117150"/>
            <a:ext cx="3665700" cy="6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500">
                <a:latin typeface="Kaushan Script"/>
                <a:ea typeface="Kaushan Script"/>
                <a:cs typeface="Kaushan Script"/>
                <a:sym typeface="Kaushan Script"/>
              </a:rPr>
              <a:t>Drop australijski</a:t>
            </a:r>
            <a:endParaRPr sz="2500"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Shape 2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0675" y="-90925"/>
            <a:ext cx="2586375" cy="258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Shape 2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78338" y="3667963"/>
            <a:ext cx="2586375" cy="258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Shape 2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2750" y="3291613"/>
            <a:ext cx="3077650" cy="307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Shape 300"/>
          <p:cNvPicPr preferRelativeResize="0"/>
          <p:nvPr/>
        </p:nvPicPr>
        <p:blipFill rotWithShape="1">
          <a:blip r:embed="rId6">
            <a:alphaModFix/>
          </a:blip>
          <a:srcRect t="9"/>
          <a:stretch/>
        </p:blipFill>
        <p:spPr>
          <a:xfrm>
            <a:off x="865400" y="275925"/>
            <a:ext cx="4171200" cy="248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Shape 3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78350" y="275913"/>
            <a:ext cx="2889225" cy="288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Shape 30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65850" y="4415250"/>
            <a:ext cx="2921700" cy="229337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Shape 303"/>
          <p:cNvSpPr/>
          <p:nvPr/>
        </p:nvSpPr>
        <p:spPr>
          <a:xfrm rot="-1740547">
            <a:off x="2259751" y="3768082"/>
            <a:ext cx="2973097" cy="98285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Shape 304"/>
          <p:cNvSpPr txBox="1"/>
          <p:nvPr/>
        </p:nvSpPr>
        <p:spPr>
          <a:xfrm>
            <a:off x="4010400" y="2442750"/>
            <a:ext cx="4171200" cy="19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800">
                <a:solidFill>
                  <a:srgbClr val="6AA84F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Zwierzęta zagrożone </a:t>
            </a:r>
            <a:endParaRPr sz="4800">
              <a:solidFill>
                <a:srgbClr val="6AA84F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sp>
        <p:nvSpPr>
          <p:cNvPr id="305" name="Shape 305"/>
          <p:cNvSpPr/>
          <p:nvPr/>
        </p:nvSpPr>
        <p:spPr>
          <a:xfrm rot="2689453">
            <a:off x="2460916" y="1971634"/>
            <a:ext cx="2973044" cy="98429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Shape 306"/>
          <p:cNvSpPr/>
          <p:nvPr/>
        </p:nvSpPr>
        <p:spPr>
          <a:xfrm rot="-5410344">
            <a:off x="5379366" y="4541575"/>
            <a:ext cx="1695008" cy="98400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Shape 307"/>
          <p:cNvSpPr/>
          <p:nvPr/>
        </p:nvSpPr>
        <p:spPr>
          <a:xfrm rot="-9324951">
            <a:off x="7030398" y="3768017"/>
            <a:ext cx="2973109" cy="98395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Shape 308"/>
          <p:cNvSpPr/>
          <p:nvPr/>
        </p:nvSpPr>
        <p:spPr>
          <a:xfrm rot="-1570322">
            <a:off x="7079071" y="2340981"/>
            <a:ext cx="2973012" cy="98211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Shape 309"/>
          <p:cNvSpPr/>
          <p:nvPr/>
        </p:nvSpPr>
        <p:spPr>
          <a:xfrm rot="-5211562">
            <a:off x="5375396" y="1971717"/>
            <a:ext cx="1702958" cy="98265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0" name="Shape 31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25000" y="3309425"/>
            <a:ext cx="3388876" cy="330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Shape 3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981200" y="488211"/>
            <a:ext cx="2586375" cy="2803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51175" y="4007036"/>
            <a:ext cx="2586375" cy="2803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Shape 3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64663" y="33964"/>
            <a:ext cx="2318400" cy="2512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title"/>
          </p:nvPr>
        </p:nvSpPr>
        <p:spPr>
          <a:xfrm>
            <a:off x="2914813" y="6360400"/>
            <a:ext cx="1563900" cy="309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500">
                <a:solidFill>
                  <a:srgbClr val="00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Ścierwnik</a:t>
            </a:r>
            <a:r>
              <a:rPr lang="pl-PL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607838" y="5987275"/>
            <a:ext cx="38934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pl-PL" sz="2500">
                <a:solidFill>
                  <a:srgbClr val="00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Likaon</a:t>
            </a:r>
            <a:endParaRPr sz="2500">
              <a:solidFill>
                <a:srgbClr val="000000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pic>
        <p:nvPicPr>
          <p:cNvPr id="320" name="Shape 3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900" y="267000"/>
            <a:ext cx="4414800" cy="275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2450" y="3782750"/>
            <a:ext cx="3984175" cy="241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4825" y="267000"/>
            <a:ext cx="4462401" cy="275315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Shape 323"/>
          <p:cNvSpPr txBox="1"/>
          <p:nvPr/>
        </p:nvSpPr>
        <p:spPr>
          <a:xfrm>
            <a:off x="2086350" y="2947250"/>
            <a:ext cx="30249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500">
                <a:latin typeface="Kaushan Script"/>
                <a:ea typeface="Kaushan Script"/>
                <a:cs typeface="Kaushan Script"/>
                <a:sym typeface="Kaushan Script"/>
              </a:rPr>
              <a:t>Kaberu etiopski</a:t>
            </a:r>
            <a:endParaRPr sz="2500"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pic>
        <p:nvPicPr>
          <p:cNvPr id="324" name="Shape 3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04688" y="3782750"/>
            <a:ext cx="3984175" cy="2413763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Shape 325"/>
          <p:cNvSpPr txBox="1"/>
          <p:nvPr/>
        </p:nvSpPr>
        <p:spPr>
          <a:xfrm>
            <a:off x="7714275" y="2983700"/>
            <a:ext cx="31776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500">
                <a:latin typeface="Kaushan Script"/>
                <a:ea typeface="Kaushan Script"/>
                <a:cs typeface="Kaushan Script"/>
                <a:sym typeface="Kaushan Script"/>
              </a:rPr>
              <a:t>Hipopotam karłowaty</a:t>
            </a:r>
            <a:endParaRPr sz="2500"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Shape 3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0675" y="-90925"/>
            <a:ext cx="2586375" cy="258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Shape 3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78338" y="3667963"/>
            <a:ext cx="2586375" cy="258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Shape 3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2750" y="3291613"/>
            <a:ext cx="3077650" cy="307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Shape 333"/>
          <p:cNvPicPr preferRelativeResize="0"/>
          <p:nvPr/>
        </p:nvPicPr>
        <p:blipFill rotWithShape="1">
          <a:blip r:embed="rId6">
            <a:alphaModFix/>
          </a:blip>
          <a:srcRect t="9"/>
          <a:stretch/>
        </p:blipFill>
        <p:spPr>
          <a:xfrm>
            <a:off x="865400" y="275925"/>
            <a:ext cx="4171200" cy="248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Shape 3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78350" y="275913"/>
            <a:ext cx="2889225" cy="288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Shape 3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65850" y="4415250"/>
            <a:ext cx="2921700" cy="2293375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Shape 336"/>
          <p:cNvSpPr/>
          <p:nvPr/>
        </p:nvSpPr>
        <p:spPr>
          <a:xfrm rot="-1740547">
            <a:off x="2259751" y="3768082"/>
            <a:ext cx="2973097" cy="98285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Shape 337"/>
          <p:cNvSpPr txBox="1"/>
          <p:nvPr/>
        </p:nvSpPr>
        <p:spPr>
          <a:xfrm>
            <a:off x="4010400" y="2442750"/>
            <a:ext cx="4171200" cy="19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800">
                <a:solidFill>
                  <a:srgbClr val="6AA84F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Zwierzęta zagrożone </a:t>
            </a:r>
            <a:endParaRPr sz="4800">
              <a:solidFill>
                <a:srgbClr val="6AA84F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sp>
        <p:nvSpPr>
          <p:cNvPr id="338" name="Shape 338"/>
          <p:cNvSpPr/>
          <p:nvPr/>
        </p:nvSpPr>
        <p:spPr>
          <a:xfrm rot="2689453">
            <a:off x="2460916" y="1971634"/>
            <a:ext cx="2973044" cy="98429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Shape 339"/>
          <p:cNvSpPr/>
          <p:nvPr/>
        </p:nvSpPr>
        <p:spPr>
          <a:xfrm rot="-5410344">
            <a:off x="5379366" y="4541575"/>
            <a:ext cx="1695008" cy="98400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Shape 340"/>
          <p:cNvSpPr/>
          <p:nvPr/>
        </p:nvSpPr>
        <p:spPr>
          <a:xfrm rot="-9324951">
            <a:off x="7030398" y="3768017"/>
            <a:ext cx="2973109" cy="98395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Shape 341"/>
          <p:cNvSpPr/>
          <p:nvPr/>
        </p:nvSpPr>
        <p:spPr>
          <a:xfrm rot="-1570322">
            <a:off x="7079071" y="2340981"/>
            <a:ext cx="2973012" cy="98211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Shape 342"/>
          <p:cNvSpPr/>
          <p:nvPr/>
        </p:nvSpPr>
        <p:spPr>
          <a:xfrm rot="-5211562">
            <a:off x="5375396" y="1971717"/>
            <a:ext cx="1702958" cy="98265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3" name="Shape 3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3975" y="2982650"/>
            <a:ext cx="3426376" cy="361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Shape 3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981200" y="488211"/>
            <a:ext cx="2586375" cy="2803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51175" y="4007036"/>
            <a:ext cx="2586375" cy="2803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64663" y="33964"/>
            <a:ext cx="2318400" cy="2512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Shape 3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744725" y="3559461"/>
            <a:ext cx="2586375" cy="2803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Shape 3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5675" y="413850"/>
            <a:ext cx="4074326" cy="30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7275" y="3075350"/>
            <a:ext cx="2948700" cy="2807774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Shape 354"/>
          <p:cNvSpPr txBox="1"/>
          <p:nvPr/>
        </p:nvSpPr>
        <p:spPr>
          <a:xfrm>
            <a:off x="5134075" y="5740523"/>
            <a:ext cx="21351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500">
                <a:latin typeface="Kaushan Script"/>
                <a:ea typeface="Kaushan Script"/>
                <a:cs typeface="Kaushan Script"/>
                <a:sym typeface="Kaushan Script"/>
              </a:rPr>
              <a:t>Arirania amazońska</a:t>
            </a:r>
            <a:endParaRPr sz="2500">
              <a:latin typeface="Kaushan Script"/>
              <a:ea typeface="Kaushan Script"/>
              <a:cs typeface="Kaushan Script"/>
              <a:sym typeface="Kaushan Script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6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</a:t>
            </a:r>
            <a:endParaRPr/>
          </a:p>
        </p:txBody>
      </p:sp>
      <p:sp>
        <p:nvSpPr>
          <p:cNvPr id="355" name="Shape 355"/>
          <p:cNvSpPr txBox="1"/>
          <p:nvPr/>
        </p:nvSpPr>
        <p:spPr>
          <a:xfrm>
            <a:off x="8187915" y="3298125"/>
            <a:ext cx="3214200" cy="1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6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</a:t>
            </a:r>
            <a:r>
              <a:rPr lang="pl-PL" sz="2500">
                <a:latin typeface="Kaushan Script"/>
                <a:ea typeface="Kaushan Script"/>
                <a:cs typeface="Kaushan Script"/>
                <a:sym typeface="Kaushan Script"/>
              </a:rPr>
              <a:t>Huemal chilijski</a:t>
            </a:r>
            <a:endParaRPr sz="2500">
              <a:latin typeface="Kaushan Script"/>
              <a:ea typeface="Kaushan Script"/>
              <a:cs typeface="Kaushan Script"/>
              <a:sym typeface="Kaushan Script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pic>
        <p:nvPicPr>
          <p:cNvPr id="356" name="Shape 3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950" y="421075"/>
            <a:ext cx="4023624" cy="299332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Shape 357"/>
          <p:cNvSpPr txBox="1"/>
          <p:nvPr/>
        </p:nvSpPr>
        <p:spPr>
          <a:xfrm>
            <a:off x="955763" y="3298125"/>
            <a:ext cx="3000000" cy="10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2500">
                <a:solidFill>
                  <a:schemeClr val="dk1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Czepiak czarny</a:t>
            </a:r>
            <a:endParaRPr sz="2500">
              <a:solidFill>
                <a:schemeClr val="dk1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Shape 3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0675" y="-90925"/>
            <a:ext cx="2586375" cy="258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Shape 3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78338" y="3667963"/>
            <a:ext cx="2586375" cy="258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Shape 3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2750" y="3291613"/>
            <a:ext cx="3077650" cy="307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Shape 365"/>
          <p:cNvPicPr preferRelativeResize="0"/>
          <p:nvPr/>
        </p:nvPicPr>
        <p:blipFill rotWithShape="1">
          <a:blip r:embed="rId6">
            <a:alphaModFix/>
          </a:blip>
          <a:srcRect t="9"/>
          <a:stretch/>
        </p:blipFill>
        <p:spPr>
          <a:xfrm>
            <a:off x="865400" y="275925"/>
            <a:ext cx="4171200" cy="248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Shape 3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78350" y="275913"/>
            <a:ext cx="2889225" cy="288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Shape 36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65850" y="4415250"/>
            <a:ext cx="2921700" cy="229337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Shape 368"/>
          <p:cNvSpPr/>
          <p:nvPr/>
        </p:nvSpPr>
        <p:spPr>
          <a:xfrm rot="-1740547">
            <a:off x="2259751" y="3768082"/>
            <a:ext cx="2973097" cy="98285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Shape 369"/>
          <p:cNvSpPr txBox="1"/>
          <p:nvPr/>
        </p:nvSpPr>
        <p:spPr>
          <a:xfrm>
            <a:off x="4010400" y="2442750"/>
            <a:ext cx="4171200" cy="19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800">
                <a:solidFill>
                  <a:srgbClr val="6AA84F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Zwierzęta zagrożone </a:t>
            </a:r>
            <a:endParaRPr sz="4800">
              <a:solidFill>
                <a:srgbClr val="6AA84F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sp>
        <p:nvSpPr>
          <p:cNvPr id="370" name="Shape 370"/>
          <p:cNvSpPr/>
          <p:nvPr/>
        </p:nvSpPr>
        <p:spPr>
          <a:xfrm rot="2689453">
            <a:off x="2460916" y="1971634"/>
            <a:ext cx="2973044" cy="98429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Shape 371"/>
          <p:cNvSpPr/>
          <p:nvPr/>
        </p:nvSpPr>
        <p:spPr>
          <a:xfrm rot="-5410344">
            <a:off x="5379366" y="4541575"/>
            <a:ext cx="1695008" cy="98400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Shape 372"/>
          <p:cNvSpPr/>
          <p:nvPr/>
        </p:nvSpPr>
        <p:spPr>
          <a:xfrm rot="-9324951">
            <a:off x="7030398" y="3768017"/>
            <a:ext cx="2973109" cy="98395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Shape 373"/>
          <p:cNvSpPr/>
          <p:nvPr/>
        </p:nvSpPr>
        <p:spPr>
          <a:xfrm rot="-1570322">
            <a:off x="7079071" y="2340981"/>
            <a:ext cx="2973012" cy="98211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Shape 374"/>
          <p:cNvSpPr/>
          <p:nvPr/>
        </p:nvSpPr>
        <p:spPr>
          <a:xfrm rot="-5211562">
            <a:off x="5375396" y="1971717"/>
            <a:ext cx="1702958" cy="98265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5" name="Shape 37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1775" y="-166600"/>
            <a:ext cx="4124076" cy="348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Shape 37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981200" y="488211"/>
            <a:ext cx="2586375" cy="2803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Shape 37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51175" y="4007036"/>
            <a:ext cx="2586375" cy="2803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Shape 37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64663" y="33964"/>
            <a:ext cx="2318400" cy="2512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Shape 37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744725" y="3559461"/>
            <a:ext cx="2586375" cy="2803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Shape 38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22300" y="3316686"/>
            <a:ext cx="2586375" cy="2803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/>
          </p:cNvSpPr>
          <p:nvPr>
            <p:ph type="pic" idx="2"/>
          </p:nvPr>
        </p:nvSpPr>
        <p:spPr>
          <a:xfrm>
            <a:off x="6876575" y="2728350"/>
            <a:ext cx="5289600" cy="14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pl-PL"/>
              <a:t>	</a:t>
            </a:r>
            <a:r>
              <a:rPr lang="pl-PL" sz="2500">
                <a:solidFill>
                  <a:srgbClr val="00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Nieświszczuk meksykański</a:t>
            </a:r>
            <a:endParaRPr sz="2500">
              <a:solidFill>
                <a:srgbClr val="000000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endParaRPr sz="2500">
              <a:solidFill>
                <a:srgbClr val="000000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6" name="Shape 3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325" y="241225"/>
            <a:ext cx="4509950" cy="298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Shape 3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6400" y="241225"/>
            <a:ext cx="4509950" cy="2988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Shape 388"/>
          <p:cNvPicPr preferRelativeResize="0"/>
          <p:nvPr/>
        </p:nvPicPr>
        <p:blipFill rotWithShape="1">
          <a:blip r:embed="rId5">
            <a:alphaModFix/>
          </a:blip>
          <a:srcRect t="1660" b="-1660"/>
          <a:stretch/>
        </p:blipFill>
        <p:spPr>
          <a:xfrm>
            <a:off x="4458112" y="3517300"/>
            <a:ext cx="3371775" cy="277462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Shape 389"/>
          <p:cNvSpPr txBox="1"/>
          <p:nvPr/>
        </p:nvSpPr>
        <p:spPr>
          <a:xfrm>
            <a:off x="1214400" y="3182100"/>
            <a:ext cx="28998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500">
                <a:latin typeface="Kaushan Script"/>
                <a:ea typeface="Kaushan Script"/>
                <a:cs typeface="Kaushan Script"/>
                <a:sym typeface="Kaushan Script"/>
              </a:rPr>
              <a:t>Wydra morska</a:t>
            </a:r>
            <a:endParaRPr sz="2500"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sp>
        <p:nvSpPr>
          <p:cNvPr id="390" name="Shape 390"/>
          <p:cNvSpPr txBox="1"/>
          <p:nvPr/>
        </p:nvSpPr>
        <p:spPr>
          <a:xfrm>
            <a:off x="4643988" y="5932800"/>
            <a:ext cx="30000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l-PL" sz="2500">
                <a:latin typeface="Kaushan Script"/>
                <a:ea typeface="Kaushan Script"/>
                <a:cs typeface="Kaushan Script"/>
                <a:sym typeface="Kaushan Script"/>
              </a:rPr>
              <a:t>Epoletnik trójbarwny</a:t>
            </a:r>
            <a:endParaRPr sz="2500"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Shape 395"/>
          <p:cNvPicPr preferRelativeResize="0"/>
          <p:nvPr/>
        </p:nvPicPr>
        <p:blipFill rotWithShape="1">
          <a:blip r:embed="rId3">
            <a:alphaModFix/>
          </a:blip>
          <a:srcRect l="-1290" r="1289"/>
          <a:stretch/>
        </p:blipFill>
        <p:spPr>
          <a:xfrm>
            <a:off x="3477988" y="566850"/>
            <a:ext cx="5041150" cy="485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Shape 396"/>
          <p:cNvPicPr preferRelativeResize="0"/>
          <p:nvPr/>
        </p:nvPicPr>
        <p:blipFill rotWithShape="1">
          <a:blip r:embed="rId4">
            <a:alphaModFix/>
          </a:blip>
          <a:srcRect l="730" t="1100" r="-730" b="-1099"/>
          <a:stretch/>
        </p:blipFill>
        <p:spPr>
          <a:xfrm>
            <a:off x="8519150" y="246648"/>
            <a:ext cx="3364726" cy="2244249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Shape 397"/>
          <p:cNvSpPr txBox="1"/>
          <p:nvPr/>
        </p:nvSpPr>
        <p:spPr>
          <a:xfrm>
            <a:off x="102638" y="2575738"/>
            <a:ext cx="3778800" cy="16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500">
                <a:latin typeface="Kaushan Script"/>
                <a:ea typeface="Kaushan Script"/>
                <a:cs typeface="Kaushan Script"/>
                <a:sym typeface="Kaushan Script"/>
              </a:rPr>
              <a:t>Kozica górska</a:t>
            </a:r>
            <a:endParaRPr sz="2500"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sp>
        <p:nvSpPr>
          <p:cNvPr id="398" name="Shape 398"/>
          <p:cNvSpPr txBox="1"/>
          <p:nvPr/>
        </p:nvSpPr>
        <p:spPr>
          <a:xfrm>
            <a:off x="790425" y="6160413"/>
            <a:ext cx="3000000" cy="6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500">
                <a:solidFill>
                  <a:schemeClr val="dk1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Bekasik</a:t>
            </a:r>
            <a:endParaRPr sz="2500"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pic>
        <p:nvPicPr>
          <p:cNvPr id="399" name="Shape 3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238" y="292875"/>
            <a:ext cx="3164415" cy="215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Shape 4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6425" y="4023976"/>
            <a:ext cx="3675150" cy="206217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Shape 401"/>
          <p:cNvSpPr txBox="1"/>
          <p:nvPr/>
        </p:nvSpPr>
        <p:spPr>
          <a:xfrm>
            <a:off x="8719475" y="2674300"/>
            <a:ext cx="3164400" cy="1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500">
                <a:latin typeface="Kaushan Script"/>
                <a:ea typeface="Kaushan Script"/>
                <a:cs typeface="Kaushan Script"/>
                <a:sym typeface="Kaushan Script"/>
              </a:rPr>
              <a:t>Żółw błotny</a:t>
            </a:r>
            <a:endParaRPr sz="2500"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pic>
        <p:nvPicPr>
          <p:cNvPr id="402" name="Shape 40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95000" y="4098250"/>
            <a:ext cx="3613025" cy="206217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Shape 403"/>
          <p:cNvSpPr txBox="1"/>
          <p:nvPr/>
        </p:nvSpPr>
        <p:spPr>
          <a:xfrm>
            <a:off x="8395063" y="6238275"/>
            <a:ext cx="36129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>
                <a:latin typeface="Kaushan Script"/>
                <a:ea typeface="Kaushan Script"/>
                <a:cs typeface="Kaushan Script"/>
                <a:sym typeface="Kaushan Script"/>
              </a:rPr>
              <a:t>Gniewosz plamisty</a:t>
            </a:r>
            <a:endParaRPr sz="2600"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/>
          </p:cNvSpPr>
          <p:nvPr>
            <p:ph type="pic" idx="2"/>
          </p:nvPr>
        </p:nvSpPr>
        <p:spPr>
          <a:xfrm>
            <a:off x="2595250" y="262225"/>
            <a:ext cx="9108900" cy="29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Zwierzęta giną w zastraszającym tempie. Zagrożonych jest aż 61 tysięcy gatunków zwierząt. Przez ostatnich 150 lat tempo wymierania ptaków i ssaków zwiększyło się aż czterokrotnie. W przeddzień Światowego Dnia Zwierząt (4 październik) przedstawiciele WWF apelują o ochronę zagrożonych gatunków również na własną rękę. </a:t>
            </a:r>
            <a:endParaRPr sz="23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3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1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7463" y="3769225"/>
            <a:ext cx="3616875" cy="247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175" y="262225"/>
            <a:ext cx="1680449" cy="247032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 txBox="1"/>
          <p:nvPr/>
        </p:nvSpPr>
        <p:spPr>
          <a:xfrm>
            <a:off x="340825" y="2732550"/>
            <a:ext cx="1843800" cy="5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>
                <a:latin typeface="Comic Sans MS"/>
                <a:ea typeface="Comic Sans MS"/>
                <a:cs typeface="Comic Sans MS"/>
                <a:sym typeface="Comic Sans MS"/>
              </a:rPr>
              <a:t>Makak lwi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4" name="Shape 174"/>
          <p:cNvSpPr txBox="1"/>
          <p:nvPr/>
        </p:nvSpPr>
        <p:spPr>
          <a:xfrm>
            <a:off x="7722963" y="6190250"/>
            <a:ext cx="4485900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>
                <a:latin typeface="Comic Sans MS"/>
                <a:ea typeface="Comic Sans MS"/>
                <a:cs typeface="Comic Sans MS"/>
                <a:sym typeface="Comic Sans MS"/>
              </a:rPr>
              <a:t>Ostrygojad zwyczajny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5" name="Shape 1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4625" y="3769225"/>
            <a:ext cx="4649097" cy="247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 txBox="1"/>
          <p:nvPr/>
        </p:nvSpPr>
        <p:spPr>
          <a:xfrm>
            <a:off x="2324875" y="5901175"/>
            <a:ext cx="4368600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Drzewiak dwupręgi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/>
          <p:nvPr/>
        </p:nvSpPr>
        <p:spPr>
          <a:xfrm>
            <a:off x="4079775" y="4650974"/>
            <a:ext cx="4032448" cy="2106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pl-PL" sz="1100" dirty="0"/>
              <a:t>"</a:t>
            </a:r>
            <a:r>
              <a:rPr lang="pl-PL" sz="1100" dirty="0" err="1"/>
              <a:t>National</a:t>
            </a:r>
            <a:r>
              <a:rPr lang="pl-PL" sz="1100" dirty="0"/>
              <a:t> </a:t>
            </a:r>
            <a:r>
              <a:rPr lang="pl-PL" sz="1100" dirty="0" err="1"/>
              <a:t>Geographic</a:t>
            </a:r>
            <a:r>
              <a:rPr lang="pl-PL" sz="1100" dirty="0"/>
              <a:t>" – czasopismo wydawane od 1888 roku przez </a:t>
            </a:r>
            <a:r>
              <a:rPr lang="pl-PL" sz="1100" dirty="0" err="1">
                <a:uFill>
                  <a:noFill/>
                </a:uFill>
              </a:rPr>
              <a:t>National</a:t>
            </a:r>
            <a:r>
              <a:rPr lang="pl-PL" sz="1100" dirty="0">
                <a:uFill>
                  <a:noFill/>
                </a:uFill>
              </a:rPr>
              <a:t> </a:t>
            </a:r>
            <a:r>
              <a:rPr lang="pl-PL" sz="1100" dirty="0" err="1">
                <a:uFill>
                  <a:noFill/>
                </a:uFill>
              </a:rPr>
              <a:t>Geographic</a:t>
            </a:r>
            <a:r>
              <a:rPr lang="pl-PL" sz="1100" dirty="0">
                <a:uFill>
                  <a:noFill/>
                </a:uFill>
              </a:rPr>
              <a:t> </a:t>
            </a:r>
            <a:r>
              <a:rPr lang="pl-PL" sz="1100" dirty="0" err="1" smtClean="0">
                <a:uFill>
                  <a:noFill/>
                </a:uFill>
              </a:rPr>
              <a:t>Society</a:t>
            </a:r>
            <a:r>
              <a:rPr lang="pl-PL" sz="1100" dirty="0" smtClean="0">
                <a:uFill>
                  <a:noFill/>
                </a:uFill>
              </a:rPr>
              <a:t>.</a:t>
            </a:r>
            <a:r>
              <a:rPr lang="pl-PL" sz="1100" dirty="0" smtClean="0"/>
              <a:t> </a:t>
            </a:r>
            <a:r>
              <a:rPr lang="pl-PL" sz="1100" dirty="0"/>
              <a:t>Ukazuje się 12 razy w roku, niekiedy pojawiają się także numery specjalne. Jego charakterystyczną cechą jest żółta obwódka i twardy, "książkowy" grzbiet. Jest jednym z najbardziej znanych na świecie </a:t>
            </a:r>
            <a:r>
              <a:rPr lang="pl-PL" sz="1100" dirty="0" smtClean="0"/>
              <a:t>czasopism amerykańskich. </a:t>
            </a:r>
            <a:r>
              <a:rPr lang="pl-PL" sz="1100" dirty="0" smtClean="0">
                <a:solidFill>
                  <a:schemeClr val="dk1"/>
                </a:solidFill>
              </a:rPr>
              <a:t>Pierwszy </a:t>
            </a:r>
            <a:r>
              <a:rPr lang="pl-PL" sz="1100" dirty="0">
                <a:solidFill>
                  <a:schemeClr val="dk1"/>
                </a:solidFill>
              </a:rPr>
              <a:t>numer polskiej wersji magazynu – wydawanego pod nazwą </a:t>
            </a:r>
            <a:r>
              <a:rPr lang="pl-PL" sz="1100" dirty="0" smtClean="0">
                <a:solidFill>
                  <a:schemeClr val="dk1"/>
                </a:solidFill>
              </a:rPr>
              <a:t>"</a:t>
            </a:r>
            <a:r>
              <a:rPr lang="pl-PL" sz="1100" dirty="0" err="1">
                <a:solidFill>
                  <a:schemeClr val="dk1"/>
                </a:solidFill>
                <a:uFill>
                  <a:noFill/>
                </a:uFill>
              </a:rPr>
              <a:t>National</a:t>
            </a:r>
            <a:r>
              <a:rPr lang="pl-PL" sz="1100" dirty="0">
                <a:solidFill>
                  <a:schemeClr val="dk1"/>
                </a:solidFill>
                <a:uFill>
                  <a:noFill/>
                </a:uFill>
              </a:rPr>
              <a:t> </a:t>
            </a:r>
            <a:r>
              <a:rPr lang="pl-PL" sz="1100" dirty="0" err="1">
                <a:solidFill>
                  <a:schemeClr val="dk1"/>
                </a:solidFill>
                <a:uFill>
                  <a:noFill/>
                </a:uFill>
              </a:rPr>
              <a:t>Geographic</a:t>
            </a:r>
            <a:r>
              <a:rPr lang="pl-PL" sz="1100" dirty="0">
                <a:solidFill>
                  <a:schemeClr val="dk1"/>
                </a:solidFill>
                <a:uFill>
                  <a:noFill/>
                </a:uFill>
              </a:rPr>
              <a:t> </a:t>
            </a:r>
            <a:r>
              <a:rPr lang="pl-PL" sz="1100" dirty="0" smtClean="0">
                <a:solidFill>
                  <a:schemeClr val="dk1"/>
                </a:solidFill>
                <a:uFill>
                  <a:noFill/>
                </a:uFill>
              </a:rPr>
              <a:t>Polska</a:t>
            </a:r>
            <a:r>
              <a:rPr lang="pl-PL" sz="1100" dirty="0" smtClean="0">
                <a:solidFill>
                  <a:schemeClr val="dk1"/>
                </a:solidFill>
              </a:rPr>
              <a:t>" </a:t>
            </a:r>
            <a:r>
              <a:rPr lang="pl-PL" sz="1100" dirty="0">
                <a:solidFill>
                  <a:schemeClr val="dk1"/>
                </a:solidFill>
              </a:rPr>
              <a:t>– ukazał się w październiku 1999 roku. Pierwszym redaktorem naczelnym był </a:t>
            </a:r>
            <a:r>
              <a:rPr lang="pl-PL" sz="1100" dirty="0" smtClean="0">
                <a:solidFill>
                  <a:schemeClr val="dk1"/>
                </a:solidFill>
                <a:uFill>
                  <a:noFill/>
                </a:uFill>
              </a:rPr>
              <a:t>Dariusz Raczko</a:t>
            </a:r>
            <a:endParaRPr sz="1100" dirty="0">
              <a:solidFill>
                <a:schemeClr val="dk1"/>
              </a:solidFill>
            </a:endParaRPr>
          </a:p>
        </p:txBody>
      </p:sp>
      <p:sp>
        <p:nvSpPr>
          <p:cNvPr id="409" name="Shape 409"/>
          <p:cNvSpPr txBox="1"/>
          <p:nvPr/>
        </p:nvSpPr>
        <p:spPr>
          <a:xfrm>
            <a:off x="1720525" y="0"/>
            <a:ext cx="8287200" cy="13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latin typeface="Kaushan Script"/>
                <a:ea typeface="Kaushan Script"/>
                <a:cs typeface="Kaushan Script"/>
                <a:sym typeface="Kaushan Script"/>
              </a:rPr>
              <a:t>Coraz więcej zwierząt bezpowrotnie znika z naszej planety!</a:t>
            </a:r>
            <a:endParaRPr sz="3000"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sp>
        <p:nvSpPr>
          <p:cNvPr id="410" name="Shape 410"/>
          <p:cNvSpPr txBox="1"/>
          <p:nvPr/>
        </p:nvSpPr>
        <p:spPr>
          <a:xfrm>
            <a:off x="1529175" y="1254400"/>
            <a:ext cx="8964600" cy="11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1">
                <a:solidFill>
                  <a:srgbClr val="01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National Geographic Photo Ark</a:t>
            </a:r>
            <a:r>
              <a:rPr lang="pl-PL" sz="1800">
                <a:solidFill>
                  <a:srgbClr val="01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to wieloletni projekt realizowany przez fotografa Joela Sartore w celu podniesienia świadomości na temat zagrożeń wynikających z alarmującego tempa, w jakim znikają kolejne gatunki zwierząt.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11" name="Shape 4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738" y="2701075"/>
            <a:ext cx="3161149" cy="194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Shape 4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5749" y="2534214"/>
            <a:ext cx="3600499" cy="202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Shape 4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50237" y="2762925"/>
            <a:ext cx="3161126" cy="182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Shape 4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00575" y="4929150"/>
            <a:ext cx="3208949" cy="177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Shape 415"/>
          <p:cNvPicPr preferRelativeResize="0"/>
          <p:nvPr/>
        </p:nvPicPr>
        <p:blipFill rotWithShape="1">
          <a:blip r:embed="rId7">
            <a:alphaModFix/>
          </a:blip>
          <a:srcRect t="-6250" b="6250"/>
          <a:stretch/>
        </p:blipFill>
        <p:spPr>
          <a:xfrm>
            <a:off x="429738" y="4798025"/>
            <a:ext cx="3161125" cy="190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>
            <a:spLocks noGrp="1"/>
          </p:cNvSpPr>
          <p:nvPr>
            <p:ph type="pic" idx="2"/>
          </p:nvPr>
        </p:nvSpPr>
        <p:spPr>
          <a:xfrm>
            <a:off x="1638300" y="1029893"/>
            <a:ext cx="8915400" cy="12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40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Polska czerwona księga zwierząt – rejestr zagrożonych </a:t>
            </a:r>
            <a:r>
              <a:rPr lang="pl-PL" sz="1400" dirty="0" smtClean="0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</a:rPr>
              <a:t>gatunków </a:t>
            </a:r>
            <a:r>
              <a:rPr lang="pl-PL" sz="1400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zwierząt </a:t>
            </a:r>
            <a:r>
              <a:rPr lang="pl-PL" sz="140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na terenie Polski. Została stworzona na wzór </a:t>
            </a:r>
            <a:r>
              <a:rPr lang="pl-PL" sz="1400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międzynarodowej Czerwonej księgi gatunków zagrożonych. </a:t>
            </a:r>
            <a:r>
              <a:rPr lang="pl-PL" sz="140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Zawiera listę ginących gatunków zwierząt z dokładnym ich opisem i mapami rozmieszczenia. Określa także stopień zagrożenia poszczególnych gatunków, rzadkość ich występowania oraz stosowane i proponowane sposoby ochrony.</a:t>
            </a:r>
            <a:endParaRPr sz="1400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</a:endParaRPr>
          </a:p>
        </p:txBody>
      </p:sp>
      <p:sp>
        <p:nvSpPr>
          <p:cNvPr id="421" name="Shape 421"/>
          <p:cNvSpPr txBox="1"/>
          <p:nvPr/>
        </p:nvSpPr>
        <p:spPr>
          <a:xfrm>
            <a:off x="954425" y="143775"/>
            <a:ext cx="10011600" cy="10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>
                <a:latin typeface="Kaushan Script"/>
                <a:ea typeface="Kaushan Script"/>
                <a:cs typeface="Kaushan Script"/>
                <a:sym typeface="Kaushan Script"/>
              </a:rPr>
              <a:t>Polska czerwona księga zwierząt</a:t>
            </a:r>
            <a:endParaRPr sz="3600"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sp>
        <p:nvSpPr>
          <p:cNvPr id="422" name="Shape 422"/>
          <p:cNvSpPr txBox="1"/>
          <p:nvPr/>
        </p:nvSpPr>
        <p:spPr>
          <a:xfrm>
            <a:off x="4745300" y="3051088"/>
            <a:ext cx="6888000" cy="28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Dla Polski czerwoną księgę zwierząt </a:t>
            </a:r>
            <a:r>
              <a:rPr lang="pl-PL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opracowuje Instytut Ochrony Przyrody PAN w </a:t>
            </a:r>
            <a:r>
              <a:rPr lang="pl-PL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Krakowie, przy współpracy z kilkudziesięcioma naukowcami z całej Polski.</a:t>
            </a:r>
            <a:endParaRPr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l-PL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Po raz pierwszy dokonano tego w 1992 roku.</a:t>
            </a:r>
            <a:endParaRPr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 tym wydaniu wymieniono 365 gatunków na 33-47 tysięcy gatunków występujących w Polsce.</a:t>
            </a:r>
            <a:endParaRPr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l-PL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 2002 roku Instytut Ochrony Przyrody PAN w Krakowie opublikował </a:t>
            </a:r>
            <a:r>
              <a:rPr lang="pl-PL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Czerwoną listę zwierząt ginących i zagrożonych w Polsce, </a:t>
            </a:r>
            <a:r>
              <a:rPr lang="pl-PL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która jest uproszczoną formą „czerwonej księgi”, uwzględniając przy tym szerszą skalę zagrożeń.</a:t>
            </a:r>
            <a:endParaRPr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23" name="Shape 4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8300" y="2460588"/>
            <a:ext cx="2895600" cy="404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/>
          </p:cNvSpPr>
          <p:nvPr>
            <p:ph type="pic" idx="2"/>
          </p:nvPr>
        </p:nvSpPr>
        <p:spPr>
          <a:xfrm>
            <a:off x="2226287" y="356065"/>
            <a:ext cx="8915400" cy="38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rgbClr val="00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W ramach projektu zorganizowano konkurs przyrodniczo-plastyczny </a:t>
            </a:r>
            <a:endParaRPr sz="2400">
              <a:solidFill>
                <a:srgbClr val="000000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rgbClr val="00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pt. ,,Oczami natury - zwierzęta zagrożone wyginięciem’’. </a:t>
            </a:r>
            <a:endParaRPr sz="2400">
              <a:solidFill>
                <a:srgbClr val="000000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rgbClr val="00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Poniżej przedstawiamy nagrodzone prace.</a:t>
            </a:r>
            <a:endParaRPr sz="2400">
              <a:solidFill>
                <a:srgbClr val="000000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latin typeface="Kaushan Script"/>
              <a:ea typeface="Kaushan Script"/>
              <a:cs typeface="Kaushan Script"/>
              <a:sym typeface="Kaushan Script"/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latin typeface="Kaushan Script"/>
              <a:ea typeface="Kaushan Script"/>
              <a:cs typeface="Kaushan Script"/>
              <a:sym typeface="Kaushan Script"/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sp>
        <p:nvSpPr>
          <p:cNvPr id="429" name="Shape 429"/>
          <p:cNvSpPr txBox="1"/>
          <p:nvPr/>
        </p:nvSpPr>
        <p:spPr>
          <a:xfrm>
            <a:off x="8864950" y="6261375"/>
            <a:ext cx="177330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latin typeface="Kaushan Script"/>
                <a:ea typeface="Kaushan Script"/>
                <a:cs typeface="Kaushan Script"/>
                <a:sym typeface="Kaushan Script"/>
              </a:rPr>
              <a:t>Wyróżnienia</a:t>
            </a:r>
            <a:endParaRPr sz="1800"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sp>
        <p:nvSpPr>
          <p:cNvPr id="430" name="Shape 430"/>
          <p:cNvSpPr txBox="1"/>
          <p:nvPr/>
        </p:nvSpPr>
        <p:spPr>
          <a:xfrm>
            <a:off x="992950" y="6329025"/>
            <a:ext cx="664470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1" name="Shape 431"/>
          <p:cNvPicPr preferRelativeResize="0"/>
          <p:nvPr/>
        </p:nvPicPr>
        <p:blipFill rotWithShape="1">
          <a:blip r:embed="rId3">
            <a:alphaModFix/>
          </a:blip>
          <a:srcRect t="-5950" b="5949"/>
          <a:stretch/>
        </p:blipFill>
        <p:spPr>
          <a:xfrm>
            <a:off x="774513" y="1749525"/>
            <a:ext cx="5667577" cy="4539751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Shape 432"/>
          <p:cNvSpPr txBox="1"/>
          <p:nvPr/>
        </p:nvSpPr>
        <p:spPr>
          <a:xfrm>
            <a:off x="2299850" y="6289275"/>
            <a:ext cx="26169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latin typeface="Kaushan Script"/>
                <a:ea typeface="Kaushan Script"/>
                <a:cs typeface="Kaushan Script"/>
                <a:sym typeface="Kaushan Script"/>
              </a:rPr>
              <a:t>Nagrodzone prace</a:t>
            </a:r>
            <a:endParaRPr sz="1800"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pic>
        <p:nvPicPr>
          <p:cNvPr id="433" name="Shape 4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37650" y="2041513"/>
            <a:ext cx="2036700" cy="143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Shape 4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70925" y="3448200"/>
            <a:ext cx="1970434" cy="141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Shape 4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18625" y="4853400"/>
            <a:ext cx="2074750" cy="143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Shape 4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37650" y="3459250"/>
            <a:ext cx="2036700" cy="139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Shape 4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670925" y="2051332"/>
            <a:ext cx="1963600" cy="141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Shape 4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682150" y="4853400"/>
            <a:ext cx="1970425" cy="143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Shape 439"/>
          <p:cNvPicPr preferRelativeResize="0"/>
          <p:nvPr/>
        </p:nvPicPr>
        <p:blipFill rotWithShape="1">
          <a:blip r:embed="rId10">
            <a:alphaModFix/>
          </a:blip>
          <a:srcRect l="-145770" t="139560" r="145770" b="-139560"/>
          <a:stretch/>
        </p:blipFill>
        <p:spPr>
          <a:xfrm>
            <a:off x="3337988" y="4311281"/>
            <a:ext cx="2956876" cy="2110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 txBox="1"/>
          <p:nvPr/>
        </p:nvSpPr>
        <p:spPr>
          <a:xfrm>
            <a:off x="3377875" y="256050"/>
            <a:ext cx="4990800" cy="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Strony z których korzystałyśmy:</a:t>
            </a:r>
            <a:endParaRPr sz="1800"/>
          </a:p>
        </p:txBody>
      </p:sp>
      <p:sp>
        <p:nvSpPr>
          <p:cNvPr id="445" name="Shape 445"/>
          <p:cNvSpPr txBox="1"/>
          <p:nvPr/>
        </p:nvSpPr>
        <p:spPr>
          <a:xfrm>
            <a:off x="6433225" y="862050"/>
            <a:ext cx="4836900" cy="57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http://poznanzoo.blox.pl/2012/12/Czubacz-helmiasty.html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://www.timgramsphotography.com/detail/902-Adult;;Animal;Antler;Antlers;Beach;Brown;Buck;Chile;Coastal;Deer;Endangered_Species;Green;Guemal;Guemal_Hippocamelus_bisulucus;Herbivore;Horizontal_Orientation;Huemal;Immature;Lamb;Landscape;Mammal;Mammals;Patagonia;Portrait;Print_Ratio_2_x_3;Profile;Scent;Seasons;Smell;Smelling;Summer;Young;colors;Animals;Color;Geography;Image_Orientation;Season;Sex_or_Age.html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http://animalistka.pl/2018/02/02/wydra-wielkosci-czlowieka/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http://dinoanimals.pl/zwierzeta/kaberu-etiopski-canis-simensis/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hlinkClick r:id="rId7"/>
              </a:rPr>
              <a:t>http://ec.europa.eu/environment/archives/youth/nature/nature_species_pl.htm</a:t>
            </a:r>
            <a:endParaRPr sz="900"/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hlinkClick r:id="rId8"/>
              </a:rPr>
              <a:t>https://www.medianauka.pl/likaon</a:t>
            </a:r>
            <a:endParaRPr sz="900"/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hlinkClick r:id="rId9"/>
              </a:rPr>
              <a:t>https://pl.wikipedia.org/wiki/Hipopotam</a:t>
            </a:r>
            <a:endParaRPr sz="900"/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hlinkClick r:id="rId10"/>
              </a:rPr>
              <a:t>http://www.ekologia.pl/wiadomosci/srodowisko/czy-sepy-znikna-z-afrykanskiego-krajobrazu,20974.html</a:t>
            </a:r>
            <a:endParaRPr sz="9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hlinkClick r:id="rId11"/>
              </a:rPr>
              <a:t>https://pl.wikipedia.org/wiki/Sterniczka_zwyczajna</a:t>
            </a:r>
            <a:endParaRPr sz="9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hlinkClick r:id="rId12"/>
              </a:rPr>
              <a:t>https://ujarani.com/276144</a:t>
            </a:r>
            <a:endParaRPr sz="900"/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hlinkClick r:id="rId13"/>
              </a:rPr>
              <a:t>http://dinoanimals.pl/zwierzeta/nosacz-nosacz-sundajski/attachment/nosacz-nosacz-sundajski-nasalis-larvatus-12/</a:t>
            </a:r>
            <a:endParaRPr sz="900"/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hlinkClick r:id="rId14"/>
              </a:rPr>
              <a:t>http://dinoanimals.pl/zwierzeta/panda-wielka/</a:t>
            </a:r>
            <a:endParaRPr sz="900"/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hlinkClick r:id="rId15"/>
              </a:rPr>
              <a:t>http://bogactwowsi.pl/</a:t>
            </a:r>
            <a:endParaRPr sz="9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hlinkClick r:id="rId16"/>
              </a:rPr>
              <a:t>http://dinoanimals.pl/zwierzeta/morswin-phocoena-phocoena/</a:t>
            </a:r>
            <a:endParaRPr sz="9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hlinkClick r:id="rId17"/>
              </a:rPr>
              <a:t>http://zwierzetainformacje.pl/niedzwiedz-brunatny-ursus-arctos-arctos/</a:t>
            </a:r>
            <a:endParaRPr sz="9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hlinkClick r:id="rId18"/>
              </a:rPr>
              <a:t>http://www.birdwatching.pl/galerie-autorskie/1000-anna187/zdjecie/26363</a:t>
            </a:r>
            <a:endParaRPr sz="9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hlinkClick r:id="rId19"/>
              </a:rPr>
              <a:t>https://pixabay.com/pl/polska-mapa-bander%C4%85-kontur-granice-1500641/</a:t>
            </a:r>
            <a:endParaRPr sz="9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hlinkClick r:id="rId20"/>
              </a:rPr>
              <a:t>https://www.epodreczniki.pl/reader/c/175203/v/latest/t/teacher-canon/m/iGEOwKiXmj#iGEOwKiXmj_d5e210</a:t>
            </a:r>
            <a:endParaRPr sz="9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hlinkClick r:id="rId21"/>
              </a:rPr>
              <a:t>http://gif.toutimages.com/images/ani_sauvages/pandas/index.htm</a:t>
            </a:r>
            <a:endParaRPr sz="9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hlinkClick r:id="rId22"/>
              </a:rPr>
              <a:t>http://www.birdwatching.pl/galeria/kategoria/15-bekasik-lymnocryptes-minimus/zdjecie/75213</a:t>
            </a:r>
            <a:endParaRPr sz="9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hlinkClick r:id="rId23"/>
              </a:rPr>
              <a:t>https://pl.wikipedia.org/wiki/Babirussa_w%C4%85sata</a:t>
            </a:r>
            <a:endParaRPr sz="9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hlinkClick r:id="rId24"/>
              </a:rPr>
              <a:t>http://www.henrykkoscielny.pl/podglad.php5?id_fot=1069</a:t>
            </a:r>
            <a:endParaRPr sz="9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hlinkClick r:id="rId25"/>
              </a:rPr>
              <a:t>http://sare.nowaera.pl/n/4137/34940/vl.777f4723e8e7d</a:t>
            </a:r>
            <a:endParaRPr sz="9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hlinkClick r:id="rId26"/>
              </a:rPr>
              <a:t>http://www.national-geographic.pl/info/o-towarzystwie-national-geographic</a:t>
            </a:r>
            <a:endParaRPr sz="9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hlinkClick r:id="rId27"/>
              </a:rPr>
              <a:t>https://www.google.pl/search?biw=1920&amp;bih=974&amp;tbm=isch&amp;sa=1&amp;ei=cTkNW5PpIcXbwQKzxpLQBg&amp;q=zdj%C4%99cia+national+geografic+zwierzeta&amp;oq=zdj%C4%99cia+national+geografic+zwierzeta&amp;gs_l=img.3...319992.323925.0.324142.12.12.0.0.0.0.87.713.12.12.0....0...1c.1.64.img..0.2.144...35i39k1j0i8i30k1.0.nG6t1QJy-F0#imgrc=ux3Oql37ryOGbM</a:t>
            </a:r>
            <a:r>
              <a:rPr lang="pl-PL" sz="900"/>
              <a:t>:</a:t>
            </a:r>
            <a:endParaRPr sz="9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hlinkClick r:id="rId28"/>
              </a:rPr>
              <a:t>http://www.cidom.org/?p=12038</a:t>
            </a:r>
            <a:endParaRPr sz="9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hlinkClick r:id="rId29"/>
              </a:rPr>
              <a:t>https://pixabay.com/pl/ma%C5%82pa-chwytny-ogon-ma%C5%82py-217032/</a:t>
            </a:r>
            <a:endParaRPr sz="9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446" name="Shape 446"/>
          <p:cNvSpPr txBox="1"/>
          <p:nvPr/>
        </p:nvSpPr>
        <p:spPr>
          <a:xfrm>
            <a:off x="544525" y="980400"/>
            <a:ext cx="5147400" cy="4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0"/>
              </a:rPr>
              <a:t>http://iung.pl/SD/images/materialy/Bioroznorodnosc_znaczenie%20i%20zagrozenia.pdf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1"/>
              </a:rPr>
              <a:t>http://www.ekologia.pl/wiedza/zwierzeta/ostrygojad-zwyczajny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2"/>
              </a:rPr>
              <a:t>https://www.pinterest.de/pin/364087951109598512/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3"/>
              </a:rPr>
              <a:t>https://www.boredpanda.com/tree-kangaroo/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4"/>
              </a:rPr>
              <a:t>https://www.epodreczniki.pl/reader/c/175203/v/latest/t/student-canon/m/iGEOwKiXmj#iGEOwKiXmj_d5e153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5"/>
              </a:rPr>
              <a:t>https://pl.wikipedia.org/wiki/R%C3%B3%C5%BCnorodno%C5%9B%C4%87_biologiczna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6"/>
              </a:rPr>
              <a:t>https://www.epodreczniki.pl/reader/c/175203/v/latest/t/student-canon/m/iGEOwKiXmj#iGEOwKiXmj_d5e210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7"/>
              </a:rPr>
              <a:t>https://sites.google.com/site/biocenozasawann/fauna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8"/>
              </a:rPr>
              <a:t>https://pieknetapety.pl/fototapeta-rafa-koralowa-4-005ve,id16242.html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9"/>
              </a:rPr>
              <a:t>http://www.gratisskole.dk/?mod=minipic&amp;id=1612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0"/>
              </a:rPr>
              <a:t>https://nikitafirst.pl/node/396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1"/>
              </a:rPr>
              <a:t>https://nikitafirst.ru/392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2"/>
              </a:rPr>
              <a:t>https://pixabay.com/pl/mapa-ameryka-p%C3%B3%C5%82nocna-kontynent-307195/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3"/>
              </a:rPr>
              <a:t>http://pl.eurostarcontest.wikia.com/wiki/Plik:Azja.png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4"/>
              </a:rPr>
              <a:t>https://www.google.pl/search?q=suhaka&amp;source=lnms&amp;tbm=isch&amp;sa=X&amp;ved=0ahUKEwj_jeaAyYXbAhUF_KQKHfh5C94Q_AUICigB&amp;biw=1422&amp;bih=735#imgrc=lS5HdKlKOOJC8M</a:t>
            </a:r>
            <a:r>
              <a:rPr lang="pl-PL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sz="900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5"/>
              </a:rPr>
              <a:t>https://www.google.pl/search?tbm=isch&amp;sa=1&amp;ei=-a_5WrS2GpGukwWO2YagCQ&amp;q=tapir+malajski&amp;oq=tapir+malajski&amp;gs_l=img.3..0l2j0i24k1l2.43683.45526.0.45733.9.7.0.2.2.0.146.939.0j7.7.0....0...1c.1.64.img..0.9.947...0i30k1j0i8i30k1.0.o5PjYUgZFh4#imgrc=_dIUhqxmBKJAkM</a:t>
            </a:r>
            <a:r>
              <a:rPr lang="pl-PL" sz="90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sz="900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6"/>
              </a:rPr>
              <a:t>https://tvnmeteo.tvn24.pl/informacje-pogoda/polska,28/zwierzeta-gina-w-zastraszajacym-tempie-zagrozonych-gatunkow-az-61-tysiecy,60552,1,0.html</a:t>
            </a:r>
            <a:endParaRPr sz="900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7"/>
              </a:rPr>
              <a:t>https://pl.wikipedia.org/wiki/Ssaki_zagro%C5%BCone_wygini%C4%99ciem</a:t>
            </a:r>
            <a:endParaRPr sz="900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8"/>
              </a:rPr>
              <a:t>http://www.ekologia.pl/srodowisko/ochrona-srodowiska/gatunkowa-roznorodnosc-biologiczna-co-polacy-mysla-o-bioroznorodnosci,13753.html</a:t>
            </a:r>
            <a:endParaRPr sz="900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0"/>
              </a:rPr>
              <a:t>http://iung.pl/SD/images/materialy/Bioroznorodnosc_znaczenie%20i%20zagrozenia.pdf</a:t>
            </a:r>
            <a:endParaRPr sz="900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9"/>
              </a:rPr>
              <a:t>https://pl.pinterest.com/pin/288723026105046434/</a:t>
            </a:r>
            <a:endParaRPr sz="900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0"/>
              </a:rPr>
              <a:t>http://pieskipreriowe.blogspot.com/2013/03/</a:t>
            </a:r>
            <a:endParaRPr sz="900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1"/>
              </a:rPr>
              <a:t>http://www.szlabany.org/wiki/link-Kacykowate</a:t>
            </a:r>
            <a:endParaRPr sz="900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 u="sng">
                <a:solidFill>
                  <a:schemeClr val="hlink"/>
                </a:solidFill>
                <a:hlinkClick r:id="rId52"/>
              </a:rPr>
              <a:t>https://pl.wikipedia.org/wiki/Polska_czerwona_ksi%C4%99ga_zwierz%C4%85t</a:t>
            </a:r>
            <a:endParaRPr sz="900">
              <a:solidFill>
                <a:srgbClr val="262626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00">
                <a:solidFill>
                  <a:srgbClr val="262626"/>
                </a:solidFill>
              </a:rPr>
              <a:t/>
            </a:r>
            <a:br>
              <a:rPr lang="pl-PL" sz="900">
                <a:solidFill>
                  <a:srgbClr val="262626"/>
                </a:solidFill>
              </a:rPr>
            </a:br>
            <a:endParaRPr sz="9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>
            <a:spLocks noGrp="1"/>
          </p:cNvSpPr>
          <p:nvPr>
            <p:ph type="pic" idx="2"/>
          </p:nvPr>
        </p:nvSpPr>
        <p:spPr>
          <a:xfrm>
            <a:off x="8823598" y="4078650"/>
            <a:ext cx="3368400" cy="19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l-PL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Wykonały uczennice </a:t>
            </a: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l-PL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klasy IIA i IIB gimnazjum </a:t>
            </a: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l-PL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wraz </a:t>
            </a:r>
            <a:r>
              <a:rPr lang="pl-PL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z </a:t>
            </a:r>
            <a:r>
              <a:rPr lang="pl-PL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opiekunem</a:t>
            </a: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l-PL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pl-PL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panią Iwoną </a:t>
            </a:r>
            <a:r>
              <a:rPr lang="pl-PL" dirty="0" err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Gisztorowicz</a:t>
            </a:r>
            <a:r>
              <a:rPr lang="pl-PL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52" name="Shape 452"/>
          <p:cNvSpPr txBox="1"/>
          <p:nvPr/>
        </p:nvSpPr>
        <p:spPr>
          <a:xfrm>
            <a:off x="1947025" y="1563050"/>
            <a:ext cx="85794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6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Dziękujemy za uwagę</a:t>
            </a:r>
            <a:endParaRPr sz="96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pic>
        <p:nvPicPr>
          <p:cNvPr id="453" name="Shape 4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1575" y="173900"/>
            <a:ext cx="1671375" cy="179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pic" idx="2"/>
          </p:nvPr>
        </p:nvSpPr>
        <p:spPr>
          <a:xfrm>
            <a:off x="1638300" y="250551"/>
            <a:ext cx="8915400" cy="8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pl-PL" sz="4000">
                <a:latin typeface="Kaushan Script"/>
                <a:ea typeface="Kaushan Script"/>
                <a:cs typeface="Kaushan Script"/>
                <a:sym typeface="Kaushan Script"/>
              </a:rPr>
              <a:t>Bioróżnorodność:</a:t>
            </a:r>
            <a:endParaRPr sz="4000"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sp>
        <p:nvSpPr>
          <p:cNvPr id="182" name="Shape 182"/>
          <p:cNvSpPr txBox="1"/>
          <p:nvPr/>
        </p:nvSpPr>
        <p:spPr>
          <a:xfrm>
            <a:off x="623700" y="1518750"/>
            <a:ext cx="10944600" cy="20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Różnorodność biologiczna to zróżnicowanie wszystkich żywych organizmów występujących na Ziemi w ekosystemach lądowych, morskich i słodkowodnych oraz w zespołach ekologicznych, których</a:t>
            </a:r>
            <a:endParaRPr sz="26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są częścią.</a:t>
            </a:r>
            <a:endParaRPr sz="26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55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550">
              <a:solidFill>
                <a:schemeClr val="dk1"/>
              </a:solidFill>
            </a:endParaRPr>
          </a:p>
        </p:txBody>
      </p:sp>
      <p:pic>
        <p:nvPicPr>
          <p:cNvPr id="183" name="Shape 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5755" y="3637275"/>
            <a:ext cx="4582546" cy="28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2525" y="3637275"/>
            <a:ext cx="4156890" cy="286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2334275" y="1883850"/>
            <a:ext cx="7866600" cy="442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0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Rolnictwo potrzebuje bioróżnorodności:</a:t>
            </a:r>
            <a:endParaRPr sz="20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Hyvönen i Huusela-Veistola 2008, Agriculture and Biodiversity 2010</a:t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Utrzymanie bioróżnorodności jest niezbędne do podtrzymania funkcji i procesów ekologicznych, które zapewniają żyzność gleby i produktywność ekosystemów rolniczych.</a:t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Bioróżnorodność w rolnictwie zapewnia:</a:t>
            </a:r>
            <a:endParaRPr sz="20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Char char="●"/>
            </a:pPr>
            <a:r>
              <a:rPr lang="pl-PL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utrzymanie struktury i żyzności gleby</a:t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Char char="●"/>
            </a:pPr>
            <a:r>
              <a:rPr lang="pl-PL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zapylanie upraw,</a:t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Char char="●"/>
            </a:pPr>
            <a:r>
              <a:rPr lang="pl-PL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biologiczną kontrolę,</a:t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Char char="●"/>
            </a:pPr>
            <a:r>
              <a:rPr lang="pl-PL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zapobieganie erozji gleby,</a:t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Char char="●"/>
            </a:pPr>
            <a:r>
              <a:rPr lang="pl-PL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obieg składników pokarmowych,</a:t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pl-PL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kontrolę przepływu i dystrybucji wody</a:t>
            </a:r>
            <a:r>
              <a:rPr lang="pl-PL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/>
          </a:p>
        </p:txBody>
      </p:sp>
      <p:sp>
        <p:nvSpPr>
          <p:cNvPr id="190" name="Shape 190"/>
          <p:cNvSpPr txBox="1"/>
          <p:nvPr/>
        </p:nvSpPr>
        <p:spPr>
          <a:xfrm>
            <a:off x="2059050" y="326425"/>
            <a:ext cx="8073900" cy="1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000">
                <a:solidFill>
                  <a:srgbClr val="3F3F3F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Bioróżnorodność ma ogromne znaczenie dla rolnictwa:</a:t>
            </a:r>
            <a:endParaRPr sz="4000">
              <a:solidFill>
                <a:srgbClr val="3F3F3F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pic" idx="2"/>
          </p:nvPr>
        </p:nvSpPr>
        <p:spPr>
          <a:xfrm>
            <a:off x="1770575" y="1234275"/>
            <a:ext cx="6663000" cy="6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•Ochrona „in-situ”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•Wspólna Polityka Rolna - PROW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•„cross-compliance”,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•programy rolnośrodowiskowe,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•zazielenianie (greening),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pl-PL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•Zalesianie.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•Dyrektywy UE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•Dyrektywa Ptasia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•Dyrektywa Siedliskowa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•Dyrektywa Azotanowa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•Sieć obszarów Natura 2000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•EU Biodiversity Strategy 2020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•Projekty LIFE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•Płatności za usługi ekosystemowe (PES)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>
              <a:spcBef>
                <a:spcPts val="70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96" name="Shape 196"/>
          <p:cNvSpPr txBox="1"/>
          <p:nvPr/>
        </p:nvSpPr>
        <p:spPr>
          <a:xfrm>
            <a:off x="2222575" y="46400"/>
            <a:ext cx="8398500" cy="14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>
                <a:solidFill>
                  <a:schemeClr val="dk1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Instrumenty polityki wspierające bioróżnorodność :</a:t>
            </a:r>
            <a:endParaRPr sz="3600"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1168800" y="199400"/>
            <a:ext cx="9854400" cy="3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pl-PL" sz="2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Liczba naturalnych ekosystemów, gatunków i osobników wielu populacji maleje w zastraszającym tempie. Badania przeprowadzone przez Międzynarodową Unię Ochrony Przyrody wykazały, że od 1500 do 2009 r. na Ziemi bezpowrotnie zniknęło 875 gatunków. U podstaw zagrożeń różnorodności biologicznej często stoi nasz brak wiedzy i wrażliwości przyrodniczej, a także bierność i niechęć do działania. </a:t>
            </a:r>
            <a:endParaRPr sz="2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02" name="Shape 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3338" y="2352825"/>
            <a:ext cx="7325323" cy="450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hape 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0675" y="-90925"/>
            <a:ext cx="2586375" cy="258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78338" y="3667963"/>
            <a:ext cx="2586375" cy="258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2750" y="3291613"/>
            <a:ext cx="3077650" cy="307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 rotWithShape="1">
          <a:blip r:embed="rId6">
            <a:alphaModFix/>
          </a:blip>
          <a:srcRect t="9"/>
          <a:stretch/>
        </p:blipFill>
        <p:spPr>
          <a:xfrm>
            <a:off x="865400" y="275925"/>
            <a:ext cx="4171200" cy="248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Shape 2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78350" y="275913"/>
            <a:ext cx="2889225" cy="288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Shape 2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65850" y="4415250"/>
            <a:ext cx="2921700" cy="2293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Shape 213"/>
          <p:cNvSpPr/>
          <p:nvPr/>
        </p:nvSpPr>
        <p:spPr>
          <a:xfrm rot="-1740547">
            <a:off x="2259751" y="3768082"/>
            <a:ext cx="2973097" cy="98285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Shape 214"/>
          <p:cNvSpPr txBox="1"/>
          <p:nvPr/>
        </p:nvSpPr>
        <p:spPr>
          <a:xfrm>
            <a:off x="4010400" y="2442750"/>
            <a:ext cx="4171200" cy="19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800">
                <a:solidFill>
                  <a:srgbClr val="6AA84F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Zwierzęta zagrożone </a:t>
            </a:r>
            <a:endParaRPr sz="4800">
              <a:solidFill>
                <a:srgbClr val="6AA84F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sp>
        <p:nvSpPr>
          <p:cNvPr id="215" name="Shape 215"/>
          <p:cNvSpPr/>
          <p:nvPr/>
        </p:nvSpPr>
        <p:spPr>
          <a:xfrm rot="2689453">
            <a:off x="2460916" y="1971634"/>
            <a:ext cx="2973044" cy="98429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Shape 216"/>
          <p:cNvSpPr/>
          <p:nvPr/>
        </p:nvSpPr>
        <p:spPr>
          <a:xfrm rot="-5410344">
            <a:off x="5379366" y="4541575"/>
            <a:ext cx="1695008" cy="98400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Shape 217"/>
          <p:cNvSpPr/>
          <p:nvPr/>
        </p:nvSpPr>
        <p:spPr>
          <a:xfrm rot="-9324951">
            <a:off x="7030398" y="3768017"/>
            <a:ext cx="2973109" cy="98395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Shape 218"/>
          <p:cNvSpPr/>
          <p:nvPr/>
        </p:nvSpPr>
        <p:spPr>
          <a:xfrm rot="-1570322">
            <a:off x="7079071" y="2340981"/>
            <a:ext cx="2973012" cy="98211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Shape 219"/>
          <p:cNvSpPr/>
          <p:nvPr/>
        </p:nvSpPr>
        <p:spPr>
          <a:xfrm rot="-5211562">
            <a:off x="5375396" y="1971717"/>
            <a:ext cx="1702958" cy="98265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0" name="Shape 2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246825" y="0"/>
            <a:ext cx="4111552" cy="3743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/>
        </p:nvSpPr>
        <p:spPr>
          <a:xfrm>
            <a:off x="1338200" y="3372225"/>
            <a:ext cx="21732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500">
                <a:latin typeface="Kaushan Script"/>
                <a:ea typeface="Kaushan Script"/>
                <a:cs typeface="Kaushan Script"/>
                <a:sym typeface="Kaushan Script"/>
              </a:rPr>
              <a:t>Morświn</a:t>
            </a:r>
            <a:endParaRPr sz="2500"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sp>
        <p:nvSpPr>
          <p:cNvPr id="226" name="Shape 226"/>
          <p:cNvSpPr txBox="1"/>
          <p:nvPr/>
        </p:nvSpPr>
        <p:spPr>
          <a:xfrm>
            <a:off x="4878925" y="6063975"/>
            <a:ext cx="27111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500">
                <a:latin typeface="Kaushan Script"/>
                <a:ea typeface="Kaushan Script"/>
                <a:cs typeface="Kaushan Script"/>
                <a:sym typeface="Kaushan Script"/>
              </a:rPr>
              <a:t>Derkacz zwyczajny</a:t>
            </a:r>
            <a:endParaRPr sz="2500"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pic>
        <p:nvPicPr>
          <p:cNvPr id="227" name="Shape 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275" y="336725"/>
            <a:ext cx="4183326" cy="296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Shape 228"/>
          <p:cNvSpPr txBox="1"/>
          <p:nvPr/>
        </p:nvSpPr>
        <p:spPr>
          <a:xfrm>
            <a:off x="8749376" y="3372225"/>
            <a:ext cx="26463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lang="pl-PL" sz="2500">
                <a:latin typeface="Kaushan Script"/>
                <a:ea typeface="Kaushan Script"/>
                <a:cs typeface="Kaushan Script"/>
                <a:sym typeface="Kaushan Script"/>
              </a:rPr>
              <a:t>Muflon śródziemnomorski</a:t>
            </a:r>
            <a:endParaRPr sz="2500"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pic>
        <p:nvPicPr>
          <p:cNvPr id="229" name="Shape 2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7525" y="2853450"/>
            <a:ext cx="3093900" cy="313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/>
          <p:cNvPicPr preferRelativeResize="0"/>
          <p:nvPr/>
        </p:nvPicPr>
        <p:blipFill rotWithShape="1">
          <a:blip r:embed="rId5">
            <a:alphaModFix/>
          </a:blip>
          <a:srcRect b="4743"/>
          <a:stretch/>
        </p:blipFill>
        <p:spPr>
          <a:xfrm>
            <a:off x="7915350" y="336725"/>
            <a:ext cx="3991450" cy="289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Shape 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0675" y="-90925"/>
            <a:ext cx="2586375" cy="258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78338" y="3667963"/>
            <a:ext cx="2586375" cy="258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2750" y="3291613"/>
            <a:ext cx="3077650" cy="307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/>
          <p:cNvPicPr preferRelativeResize="0"/>
          <p:nvPr/>
        </p:nvPicPr>
        <p:blipFill rotWithShape="1">
          <a:blip r:embed="rId6">
            <a:alphaModFix/>
          </a:blip>
          <a:srcRect t="9"/>
          <a:stretch/>
        </p:blipFill>
        <p:spPr>
          <a:xfrm>
            <a:off x="865400" y="275925"/>
            <a:ext cx="4171200" cy="248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Shape 2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78350" y="275913"/>
            <a:ext cx="2889225" cy="288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Shape 2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65850" y="4415250"/>
            <a:ext cx="2921700" cy="229337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Shape 241"/>
          <p:cNvSpPr/>
          <p:nvPr/>
        </p:nvSpPr>
        <p:spPr>
          <a:xfrm rot="-1740547">
            <a:off x="2259751" y="3768082"/>
            <a:ext cx="2973097" cy="98285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Shape 242"/>
          <p:cNvSpPr txBox="1"/>
          <p:nvPr/>
        </p:nvSpPr>
        <p:spPr>
          <a:xfrm>
            <a:off x="4010400" y="2442750"/>
            <a:ext cx="4171200" cy="19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800">
                <a:solidFill>
                  <a:srgbClr val="6AA84F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Zwierzęta zagrożone </a:t>
            </a:r>
            <a:endParaRPr sz="4800">
              <a:solidFill>
                <a:srgbClr val="6AA84F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sp>
        <p:nvSpPr>
          <p:cNvPr id="243" name="Shape 243"/>
          <p:cNvSpPr/>
          <p:nvPr/>
        </p:nvSpPr>
        <p:spPr>
          <a:xfrm rot="2689453">
            <a:off x="2460916" y="1971634"/>
            <a:ext cx="2973044" cy="98429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Shape 244"/>
          <p:cNvSpPr/>
          <p:nvPr/>
        </p:nvSpPr>
        <p:spPr>
          <a:xfrm rot="-5410344">
            <a:off x="5379366" y="4541575"/>
            <a:ext cx="1695008" cy="98400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Shape 245"/>
          <p:cNvSpPr/>
          <p:nvPr/>
        </p:nvSpPr>
        <p:spPr>
          <a:xfrm rot="-9324951">
            <a:off x="7030398" y="3768017"/>
            <a:ext cx="2973109" cy="98395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Shape 246"/>
          <p:cNvSpPr/>
          <p:nvPr/>
        </p:nvSpPr>
        <p:spPr>
          <a:xfrm rot="-1570322">
            <a:off x="7079071" y="2340981"/>
            <a:ext cx="2973012" cy="98211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Shape 247"/>
          <p:cNvSpPr/>
          <p:nvPr/>
        </p:nvSpPr>
        <p:spPr>
          <a:xfrm rot="-5211562">
            <a:off x="5375396" y="1971717"/>
            <a:ext cx="1702958" cy="98265"/>
          </a:xfrm>
          <a:prstGeom prst="mathMin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8" name="Shape 2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91238" y="3933475"/>
            <a:ext cx="3671276" cy="307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981200" y="488211"/>
            <a:ext cx="2586375" cy="2803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muga">
  <a:themeElements>
    <a:clrScheme name="Niestandardowy 10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414C21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837</Words>
  <Application>Microsoft Office PowerPoint</Application>
  <PresentationFormat>Niestandardowy</PresentationFormat>
  <Paragraphs>147</Paragraphs>
  <Slides>24</Slides>
  <Notes>24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2" baseType="lpstr">
      <vt:lpstr>Arial</vt:lpstr>
      <vt:lpstr>Kaushan Script</vt:lpstr>
      <vt:lpstr>Noto Sans Symbols</vt:lpstr>
      <vt:lpstr>Century Gothic</vt:lpstr>
      <vt:lpstr>Comic Sans MS</vt:lpstr>
      <vt:lpstr>Shadows Into Light Two</vt:lpstr>
      <vt:lpstr>Open Sans</vt:lpstr>
      <vt:lpstr>Smuga</vt:lpstr>
      <vt:lpstr>Które zwierzęta chronione występują najrzadziej? </vt:lpstr>
      <vt:lpstr>Prezentacja programu PowerPoint</vt:lpstr>
      <vt:lpstr>Prezentacja programu PowerPoint</vt:lpstr>
      <vt:lpstr>Rolnictwo potrzebuje bioróżnorodności: Hyvönen i Huusela-Veistola 2008, Agriculture and Biodiversity 2010 Utrzymanie bioróżnorodności jest niezbędne do podtrzymania funkcji i procesów ekologicznych, które zapewniają żyzność gleby i produktywność ekosystemów rolniczych.  Bioróżnorodność w rolnictwie zapewnia: utrzymanie struktury i żyzności gleby zapylanie upraw, biologiczną kontrolę, zapobieganie erozji gleby, obieg składników pokarmowych, kontrolę przepływu i dystrybucji wody.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Ścierwnik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Które zwierzęta chronione występują najrzadziej? </dc:title>
  <cp:lastModifiedBy>LG</cp:lastModifiedBy>
  <cp:revision>3</cp:revision>
  <dcterms:modified xsi:type="dcterms:W3CDTF">2018-06-23T14:15:17Z</dcterms:modified>
</cp:coreProperties>
</file>